
<file path=[Content_Types].xml><?xml version="1.0" encoding="utf-8"?>
<Types xmlns="http://schemas.openxmlformats.org/package/2006/content-types">
  <Default ContentType="image/png" Extension="png"/>
  <Default ContentType="image/jpeg" Extension="jpeg"/>
  <Default ContentType="application/vnd.openxmlformats-package.relationships+xml" Extension="rels"/>
  <Default ContentType="application/xml" Extension="xml"/>
  <Default ContentType="image/jpeg" Extension="jpg"/>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drawingml.chart+xml" PartName="/ppt/charts/chart1.xml"/>
  <Override ContentType="application/vnd.ms-office.chartstyle+xml" PartName="/ppt/charts/style1.xml"/>
  <Override ContentType="application/vnd.ms-office.chartcolorstyle+xml" PartName="/ppt/charts/colors1.xml"/>
  <Override ContentType="application/vnd.openxmlformats-officedocument.drawingml.chartshapes+xml" PartName="/ppt/drawings/drawing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5" r:id="rId2"/>
    <p:sldId id="256" r:id="rId3"/>
    <p:sldId id="266" r:id="rId4"/>
    <p:sldId id="267" r:id="rId5"/>
    <p:sldId id="268" r:id="rId6"/>
    <p:sldId id="269" r:id="rId7"/>
    <p:sldId id="27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FF"/>
    <a:srgbClr val="66FFFF"/>
    <a:srgbClr val="00FFFF"/>
    <a:srgbClr val="F7640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66" d="100"/>
          <a:sy n="66" d="100"/>
        </p:scale>
        <p:origin x="48" y="37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Alexandra\Dropbox\04_Dropbox%20DTF\02_O&amp;M\01_Documents\DTF%20treatment\Co-composting%20graph.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ZA">
                <a:solidFill>
                  <a:schemeClr val="tx1"/>
                </a:solidFill>
              </a:rPr>
              <a:t>Co-composting process</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smoothMarker"/>
        <c:varyColors val="0"/>
        <c:ser>
          <c:idx val="0"/>
          <c:order val="0"/>
          <c:spPr>
            <a:ln w="19050" cap="rnd">
              <a:solidFill>
                <a:schemeClr val="tx2"/>
              </a:solidFill>
              <a:round/>
            </a:ln>
            <a:effectLst/>
          </c:spPr>
          <c:marker>
            <c:symbol val="circle"/>
            <c:size val="5"/>
            <c:spPr>
              <a:solidFill>
                <a:schemeClr val="tx2"/>
              </a:solidFill>
              <a:ln w="9525">
                <a:solidFill>
                  <a:schemeClr val="tx2"/>
                </a:solidFill>
              </a:ln>
              <a:effectLst/>
            </c:spPr>
          </c:marker>
          <c:xVal>
            <c:numRef>
              <c:f>Sheet1!$A$2:$A$14</c:f>
              <c:numCache>
                <c:formatCode>General</c:formatCode>
                <c:ptCount val="13"/>
                <c:pt idx="0">
                  <c:v>0</c:v>
                </c:pt>
                <c:pt idx="1">
                  <c:v>1</c:v>
                </c:pt>
                <c:pt idx="2">
                  <c:v>2</c:v>
                </c:pt>
                <c:pt idx="3">
                  <c:v>3</c:v>
                </c:pt>
                <c:pt idx="4">
                  <c:v>4</c:v>
                </c:pt>
                <c:pt idx="5">
                  <c:v>5</c:v>
                </c:pt>
                <c:pt idx="6">
                  <c:v>6</c:v>
                </c:pt>
                <c:pt idx="7">
                  <c:v>7</c:v>
                </c:pt>
                <c:pt idx="8">
                  <c:v>8</c:v>
                </c:pt>
                <c:pt idx="9">
                  <c:v>9</c:v>
                </c:pt>
                <c:pt idx="10">
                  <c:v>10</c:v>
                </c:pt>
                <c:pt idx="11">
                  <c:v>11</c:v>
                </c:pt>
                <c:pt idx="12">
                  <c:v>12</c:v>
                </c:pt>
              </c:numCache>
            </c:numRef>
          </c:xVal>
          <c:yVal>
            <c:numRef>
              <c:f>Sheet1!$B$2:$B$14</c:f>
              <c:numCache>
                <c:formatCode>General</c:formatCode>
                <c:ptCount val="13"/>
                <c:pt idx="0">
                  <c:v>23</c:v>
                </c:pt>
                <c:pt idx="1">
                  <c:v>27</c:v>
                </c:pt>
                <c:pt idx="2">
                  <c:v>35</c:v>
                </c:pt>
                <c:pt idx="3">
                  <c:v>45</c:v>
                </c:pt>
                <c:pt idx="4">
                  <c:v>55</c:v>
                </c:pt>
                <c:pt idx="5">
                  <c:v>65</c:v>
                </c:pt>
                <c:pt idx="6">
                  <c:v>60</c:v>
                </c:pt>
                <c:pt idx="7">
                  <c:v>56</c:v>
                </c:pt>
                <c:pt idx="8">
                  <c:v>50</c:v>
                </c:pt>
                <c:pt idx="9">
                  <c:v>44</c:v>
                </c:pt>
                <c:pt idx="10">
                  <c:v>39</c:v>
                </c:pt>
                <c:pt idx="11">
                  <c:v>33</c:v>
                </c:pt>
                <c:pt idx="12">
                  <c:v>27</c:v>
                </c:pt>
              </c:numCache>
            </c:numRef>
          </c:yVal>
          <c:smooth val="1"/>
        </c:ser>
        <c:dLbls>
          <c:showLegendKey val="0"/>
          <c:showVal val="0"/>
          <c:showCatName val="0"/>
          <c:showSerName val="0"/>
          <c:showPercent val="0"/>
          <c:showBubbleSize val="0"/>
        </c:dLbls>
        <c:axId val="121578448"/>
        <c:axId val="121579232"/>
      </c:scatterChart>
      <c:valAx>
        <c:axId val="121578448"/>
        <c:scaling>
          <c:orientation val="minMax"/>
          <c:max val="1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ln>
                      <a:noFill/>
                    </a:ln>
                    <a:solidFill>
                      <a:schemeClr val="tx1"/>
                    </a:solidFill>
                    <a:latin typeface="+mn-lt"/>
                    <a:ea typeface="+mn-ea"/>
                    <a:cs typeface="+mn-cs"/>
                  </a:defRPr>
                </a:pPr>
                <a:r>
                  <a:rPr lang="en-ZA" b="1">
                    <a:ln>
                      <a:noFill/>
                    </a:ln>
                    <a:solidFill>
                      <a:schemeClr val="tx1"/>
                    </a:solidFill>
                  </a:rPr>
                  <a:t>Time in weeks</a:t>
                </a:r>
              </a:p>
            </c:rich>
          </c:tx>
          <c:layout/>
          <c:overlay val="0"/>
          <c:spPr>
            <a:noFill/>
            <a:ln>
              <a:noFill/>
            </a:ln>
            <a:effectLst/>
          </c:spPr>
          <c:txPr>
            <a:bodyPr rot="0" spcFirstLastPara="1" vertOverflow="ellipsis" vert="horz" wrap="square" anchor="ctr" anchorCtr="1"/>
            <a:lstStyle/>
            <a:p>
              <a:pPr>
                <a:defRPr sz="1000" b="1" i="0" u="none" strike="noStrike" kern="1200" baseline="0">
                  <a:ln>
                    <a:noFill/>
                  </a:ln>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579232"/>
        <c:crosses val="autoZero"/>
        <c:crossBetween val="midCat"/>
      </c:valAx>
      <c:valAx>
        <c:axId val="1215792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ZA" b="1">
                    <a:solidFill>
                      <a:schemeClr val="tx1"/>
                    </a:solidFill>
                  </a:rPr>
                  <a:t>Temperature in degrees C</a:t>
                </a:r>
              </a:p>
            </c:rich>
          </c:tx>
          <c:layout/>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1" i="0" u="none" strike="noStrike" kern="1200" baseline="0">
                <a:solidFill>
                  <a:schemeClr val="tx1"/>
                </a:solidFill>
                <a:latin typeface="+mn-lt"/>
                <a:ea typeface="+mn-ea"/>
                <a:cs typeface="+mn-cs"/>
              </a:defRPr>
            </a:pPr>
            <a:endParaRPr lang="en-US"/>
          </a:p>
        </c:txPr>
        <c:crossAx val="121578448"/>
        <c:crosses val="autoZero"/>
        <c:crossBetween val="midCat"/>
      </c:valAx>
      <c:spPr>
        <a:noFill/>
        <a:ln>
          <a:noFill/>
        </a:ln>
        <a:effectLst/>
      </c:spPr>
    </c:plotArea>
    <c:plotVisOnly val="1"/>
    <c:dispBlanksAs val="gap"/>
    <c:showDLblsOverMax val="0"/>
  </c:chart>
  <c:spPr>
    <a:solidFill>
      <a:schemeClr val="accent2">
        <a:lumMod val="20000"/>
        <a:lumOff val="80000"/>
      </a:schemeClr>
    </a:solid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0.13008</cdr:x>
      <cdr:y>0.6253</cdr:y>
    </cdr:from>
    <cdr:to>
      <cdr:x>0.47282</cdr:x>
      <cdr:y>0.62767</cdr:y>
    </cdr:to>
    <cdr:cxnSp macro="">
      <cdr:nvCxnSpPr>
        <cdr:cNvPr id="4" name="Straight Arrow Connector 3"/>
        <cdr:cNvCxnSpPr/>
      </cdr:nvCxnSpPr>
      <cdr:spPr>
        <a:xfrm xmlns:a="http://schemas.openxmlformats.org/drawingml/2006/main" flipV="1">
          <a:off x="564673" y="1609504"/>
          <a:ext cx="1487805" cy="6094"/>
        </a:xfrm>
        <a:prstGeom xmlns:a="http://schemas.openxmlformats.org/drawingml/2006/main" prst="straightConnector1">
          <a:avLst/>
        </a:prstGeom>
        <a:ln xmlns:a="http://schemas.openxmlformats.org/drawingml/2006/main" w="57150">
          <a:solidFill>
            <a:srgbClr val="FF000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0.47501</cdr:x>
      <cdr:y>0.61163</cdr:y>
    </cdr:from>
    <cdr:to>
      <cdr:x>0.96433</cdr:x>
      <cdr:y>0.62345</cdr:y>
    </cdr:to>
    <cdr:cxnSp macro="">
      <cdr:nvCxnSpPr>
        <cdr:cNvPr id="5" name="Straight Arrow Connector 4"/>
        <cdr:cNvCxnSpPr/>
      </cdr:nvCxnSpPr>
      <cdr:spPr>
        <a:xfrm xmlns:a="http://schemas.openxmlformats.org/drawingml/2006/main" flipV="1">
          <a:off x="2062003" y="1574322"/>
          <a:ext cx="2124075" cy="30420"/>
        </a:xfrm>
        <a:prstGeom xmlns:a="http://schemas.openxmlformats.org/drawingml/2006/main" prst="straightConnector1">
          <a:avLst/>
        </a:prstGeom>
        <a:ln xmlns:a="http://schemas.openxmlformats.org/drawingml/2006/main" w="57150">
          <a:solidFill>
            <a:srgbClr val="0070C0"/>
          </a:solidFill>
          <a:headEnd type="triangle"/>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0.15926</cdr:x>
      <cdr:y>0.67593</cdr:y>
    </cdr:from>
    <cdr:to>
      <cdr:x>0.4489</cdr:x>
      <cdr:y>0.77483</cdr:y>
    </cdr:to>
    <cdr:sp macro="" textlink="">
      <cdr:nvSpPr>
        <cdr:cNvPr id="8" name="Rounded Rectangle 7"/>
        <cdr:cNvSpPr/>
      </cdr:nvSpPr>
      <cdr:spPr>
        <a:xfrm xmlns:a="http://schemas.openxmlformats.org/drawingml/2006/main">
          <a:off x="691355" y="1739829"/>
          <a:ext cx="1257300" cy="254558"/>
        </a:xfrm>
        <a:prstGeom xmlns:a="http://schemas.openxmlformats.org/drawingml/2006/main" prst="roundRect">
          <a:avLst/>
        </a:prstGeom>
        <a:noFill xmlns:a="http://schemas.openxmlformats.org/drawingml/2006/main"/>
        <a:ln xmlns:a="http://schemas.openxmlformats.org/drawingml/2006/main" w="38100">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n-US" sz="1000" dirty="0" smtClean="0">
              <a:solidFill>
                <a:schemeClr val="tx1"/>
              </a:solidFill>
            </a:rPr>
            <a:t>Thermophilic phase</a:t>
          </a:r>
          <a:endParaRPr lang="en-US" sz="1000" dirty="0">
            <a:solidFill>
              <a:schemeClr val="tx1"/>
            </a:solidFill>
          </a:endParaRPr>
        </a:p>
      </cdr:txBody>
    </cdr:sp>
  </cdr:relSizeAnchor>
  <cdr:relSizeAnchor xmlns:cdr="http://schemas.openxmlformats.org/drawingml/2006/chartDrawing">
    <cdr:from>
      <cdr:x>0.59495</cdr:x>
      <cdr:y>0.67593</cdr:y>
    </cdr:from>
    <cdr:to>
      <cdr:x>0.85791</cdr:x>
      <cdr:y>0.77483</cdr:y>
    </cdr:to>
    <cdr:sp macro="" textlink="">
      <cdr:nvSpPr>
        <cdr:cNvPr id="9" name="Rounded Rectangle 8"/>
        <cdr:cNvSpPr/>
      </cdr:nvSpPr>
      <cdr:spPr>
        <a:xfrm xmlns:a="http://schemas.openxmlformats.org/drawingml/2006/main">
          <a:off x="2582624" y="1739829"/>
          <a:ext cx="1141492" cy="254558"/>
        </a:xfrm>
        <a:prstGeom xmlns:a="http://schemas.openxmlformats.org/drawingml/2006/main" prst="roundRect">
          <a:avLst/>
        </a:prstGeom>
        <a:noFill xmlns:a="http://schemas.openxmlformats.org/drawingml/2006/main"/>
        <a:ln xmlns:a="http://schemas.openxmlformats.org/drawingml/2006/main" w="38100">
          <a:solidFill>
            <a:srgbClr val="0070C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000" dirty="0" smtClean="0">
              <a:solidFill>
                <a:schemeClr val="tx1"/>
              </a:solidFill>
            </a:rPr>
            <a:t>Mesophilic phase</a:t>
          </a:r>
          <a:endParaRPr lang="en-US" sz="1000" dirty="0">
            <a:solidFill>
              <a:schemeClr val="tx1"/>
            </a:solidFill>
          </a:endParaRPr>
        </a:p>
      </cdr:txBody>
    </cdr:sp>
  </cdr:relSizeAnchor>
  <cdr:relSizeAnchor xmlns:cdr="http://schemas.openxmlformats.org/drawingml/2006/chartDrawing">
    <cdr:from>
      <cdr:x>0.47172</cdr:x>
      <cdr:y>0.17792</cdr:y>
    </cdr:from>
    <cdr:to>
      <cdr:x>0.47172</cdr:x>
      <cdr:y>0.77702</cdr:y>
    </cdr:to>
    <cdr:cxnSp macro="">
      <cdr:nvCxnSpPr>
        <cdr:cNvPr id="11" name="Straight Connector 10"/>
        <cdr:cNvCxnSpPr/>
      </cdr:nvCxnSpPr>
      <cdr:spPr>
        <a:xfrm xmlns:a="http://schemas.openxmlformats.org/drawingml/2006/main">
          <a:off x="2047716" y="457973"/>
          <a:ext cx="0" cy="1542056"/>
        </a:xfrm>
        <a:prstGeom xmlns:a="http://schemas.openxmlformats.org/drawingml/2006/main" prst="line">
          <a:avLst/>
        </a:prstGeom>
        <a:ln xmlns:a="http://schemas.openxmlformats.org/drawingml/2006/main" w="38100">
          <a:solidFill>
            <a:schemeClr val="bg1">
              <a:lumMod val="65000"/>
            </a:schemeClr>
          </a:solidFill>
          <a:prstDash val="sysDash"/>
        </a:ln>
      </cdr:spPr>
      <cdr:style>
        <a:lnRef xmlns:a="http://schemas.openxmlformats.org/drawingml/2006/main" idx="1">
          <a:schemeClr val="dk1"/>
        </a:lnRef>
        <a:fillRef xmlns:a="http://schemas.openxmlformats.org/drawingml/2006/main" idx="0">
          <a:schemeClr val="dk1"/>
        </a:fillRef>
        <a:effectRef xmlns:a="http://schemas.openxmlformats.org/drawingml/2006/main" idx="0">
          <a:schemeClr val="dk1"/>
        </a:effectRef>
        <a:fontRef xmlns:a="http://schemas.openxmlformats.org/drawingml/2006/main" idx="minor">
          <a:schemeClr val="tx1"/>
        </a:fontRef>
      </cdr:style>
    </cdr:cxn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1446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3222014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3427436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258772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de-DE"/>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27582902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42598938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de-DE"/>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4297525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de-DE"/>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33231842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de-DE"/>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2842424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608682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546527CA-0B37-496A-8DDE-5CEC59C7DAB5}" type="datetimeFigureOut">
              <a:rPr lang="de-DE" smtClean="0"/>
              <a:t>07.11.2017</a:t>
            </a:fld>
            <a:endParaRPr lang="de-DE"/>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de-DE"/>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019A5D6-A504-427D-B04F-34187A055807}" type="slidenum">
              <a:rPr lang="de-DE" smtClean="0"/>
              <a:t>‹#›</a:t>
            </a:fld>
            <a:endParaRPr lang="de-DE"/>
          </a:p>
        </p:txBody>
      </p:sp>
    </p:spTree>
    <p:extLst>
      <p:ext uri="{BB962C8B-B14F-4D97-AF65-F5344CB8AC3E}">
        <p14:creationId xmlns:p14="http://schemas.microsoft.com/office/powerpoint/2010/main" val="28031089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Grafik 7"/>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518160"/>
            <a:ext cx="9144000" cy="6339840"/>
          </a:xfrm>
          <a:prstGeom prst="rect">
            <a:avLst/>
          </a:prstGeom>
        </p:spPr>
      </p:pic>
    </p:spTree>
    <p:extLst>
      <p:ext uri="{BB962C8B-B14F-4D97-AF65-F5344CB8AC3E}">
        <p14:creationId xmlns:p14="http://schemas.microsoft.com/office/powerpoint/2010/main" val="7217773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arget="../media/image8.jpeg" Type="http://schemas.openxmlformats.org/officeDocument/2006/relationships/image"/><Relationship Id="rId1" Target="../slideLayouts/slideLayout1.xml" Type="http://schemas.openxmlformats.org/officeDocument/2006/relationships/slideLayout"/></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arget="../media/image15.png" Type="http://schemas.openxmlformats.org/officeDocument/2006/relationships/image"/><Relationship Id="rId2" Target="../media/image14.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bwMode="auto">
          <a:xfrm>
            <a:off x="1388716" y="223839"/>
            <a:ext cx="6412260" cy="144410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eaLnBrk="1" fontAlgn="base" hangingPunct="1">
              <a:spcBef>
                <a:spcPct val="0"/>
              </a:spcBef>
              <a:spcAft>
                <a:spcPct val="0"/>
              </a:spcAft>
              <a:defRPr sz="2400">
                <a:solidFill>
                  <a:srgbClr val="6E6452"/>
                </a:solidFill>
                <a:latin typeface="+mj-lt"/>
                <a:ea typeface="+mj-ea"/>
                <a:cs typeface="+mj-cs"/>
              </a:defRPr>
            </a:lvl1pPr>
            <a:lvl2pPr algn="l" rtl="0" eaLnBrk="1" fontAlgn="base" hangingPunct="1">
              <a:spcBef>
                <a:spcPct val="0"/>
              </a:spcBef>
              <a:spcAft>
                <a:spcPct val="0"/>
              </a:spcAft>
              <a:defRPr sz="3600">
                <a:solidFill>
                  <a:schemeClr val="tx1"/>
                </a:solidFill>
                <a:latin typeface="Arial" charset="0"/>
              </a:defRPr>
            </a:lvl2pPr>
            <a:lvl3pPr algn="l" rtl="0" eaLnBrk="1" fontAlgn="base" hangingPunct="1">
              <a:spcBef>
                <a:spcPct val="0"/>
              </a:spcBef>
              <a:spcAft>
                <a:spcPct val="0"/>
              </a:spcAft>
              <a:defRPr sz="3600">
                <a:solidFill>
                  <a:schemeClr val="tx1"/>
                </a:solidFill>
                <a:latin typeface="Arial" charset="0"/>
              </a:defRPr>
            </a:lvl3pPr>
            <a:lvl4pPr algn="l" rtl="0" eaLnBrk="1" fontAlgn="base" hangingPunct="1">
              <a:spcBef>
                <a:spcPct val="0"/>
              </a:spcBef>
              <a:spcAft>
                <a:spcPct val="0"/>
              </a:spcAft>
              <a:defRPr sz="3600">
                <a:solidFill>
                  <a:schemeClr val="tx1"/>
                </a:solidFill>
                <a:latin typeface="Arial" charset="0"/>
              </a:defRPr>
            </a:lvl4pPr>
            <a:lvl5pPr algn="l" rtl="0" eaLnBrk="1" fontAlgn="base" hangingPunct="1">
              <a:spcBef>
                <a:spcPct val="0"/>
              </a:spcBef>
              <a:spcAft>
                <a:spcPct val="0"/>
              </a:spcAft>
              <a:defRPr sz="3600">
                <a:solidFill>
                  <a:schemeClr val="tx1"/>
                </a:solidFill>
                <a:latin typeface="Arial" charset="0"/>
              </a:defRPr>
            </a:lvl5pPr>
            <a:lvl6pPr marL="457200" algn="l" rtl="0" eaLnBrk="1" fontAlgn="base" hangingPunct="1">
              <a:spcBef>
                <a:spcPct val="0"/>
              </a:spcBef>
              <a:spcAft>
                <a:spcPct val="0"/>
              </a:spcAft>
              <a:defRPr sz="3600">
                <a:solidFill>
                  <a:schemeClr val="tx1"/>
                </a:solidFill>
                <a:latin typeface="Arial" charset="0"/>
              </a:defRPr>
            </a:lvl6pPr>
            <a:lvl7pPr marL="914400" algn="l" rtl="0" eaLnBrk="1" fontAlgn="base" hangingPunct="1">
              <a:spcBef>
                <a:spcPct val="0"/>
              </a:spcBef>
              <a:spcAft>
                <a:spcPct val="0"/>
              </a:spcAft>
              <a:defRPr sz="3600">
                <a:solidFill>
                  <a:schemeClr val="tx1"/>
                </a:solidFill>
                <a:latin typeface="Arial" charset="0"/>
              </a:defRPr>
            </a:lvl7pPr>
            <a:lvl8pPr marL="1371600" algn="l" rtl="0" eaLnBrk="1" fontAlgn="base" hangingPunct="1">
              <a:spcBef>
                <a:spcPct val="0"/>
              </a:spcBef>
              <a:spcAft>
                <a:spcPct val="0"/>
              </a:spcAft>
              <a:defRPr sz="3600">
                <a:solidFill>
                  <a:schemeClr val="tx1"/>
                </a:solidFill>
                <a:latin typeface="Arial" charset="0"/>
              </a:defRPr>
            </a:lvl8pPr>
            <a:lvl9pPr marL="1828800" algn="l" rtl="0" eaLnBrk="1" fontAlgn="base" hangingPunct="1">
              <a:spcBef>
                <a:spcPct val="0"/>
              </a:spcBef>
              <a:spcAft>
                <a:spcPct val="0"/>
              </a:spcAft>
              <a:defRPr sz="3600">
                <a:solidFill>
                  <a:schemeClr val="tx1"/>
                </a:solidFill>
                <a:latin typeface="Arial" charset="0"/>
              </a:defRPr>
            </a:lvl9pPr>
          </a:lstStyle>
          <a:p>
            <a:pPr algn="ctr"/>
            <a:r>
              <a:rPr lang="en-ZA" sz="4800" kern="0" dirty="0" smtClean="0">
                <a:solidFill>
                  <a:schemeClr val="accent1"/>
                </a:solidFill>
                <a:latin typeface="GillSans" panose="020B0602020204020204" pitchFamily="34" charset="0"/>
              </a:rPr>
              <a:t>DTF T</a:t>
            </a:r>
            <a:r>
              <a:rPr lang="en-ZA" sz="4000" kern="0" dirty="0" smtClean="0">
                <a:solidFill>
                  <a:schemeClr val="accent1"/>
                </a:solidFill>
                <a:latin typeface="GillSans" panose="020B0602020204020204" pitchFamily="34" charset="0"/>
              </a:rPr>
              <a:t>REATMENT </a:t>
            </a:r>
            <a:r>
              <a:rPr lang="en-ZA" sz="4800" kern="0" dirty="0" smtClean="0">
                <a:solidFill>
                  <a:schemeClr val="accent1"/>
                </a:solidFill>
                <a:latin typeface="GillSans" panose="020B0602020204020204" pitchFamily="34" charset="0"/>
              </a:rPr>
              <a:t>P</a:t>
            </a:r>
            <a:r>
              <a:rPr lang="en-ZA" sz="4000" kern="0" dirty="0" smtClean="0">
                <a:solidFill>
                  <a:schemeClr val="accent1"/>
                </a:solidFill>
                <a:latin typeface="GillSans" panose="020B0602020204020204" pitchFamily="34" charset="0"/>
              </a:rPr>
              <a:t>ROCESSES</a:t>
            </a:r>
            <a:endParaRPr lang="en-ZA" sz="1400" kern="0" dirty="0">
              <a:solidFill>
                <a:schemeClr val="accent1"/>
              </a:solidFill>
              <a:latin typeface="GillSans" panose="020B0602020204020204" pitchFamily="34"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825" y="1433322"/>
            <a:ext cx="9144000" cy="456285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916" y="945892"/>
            <a:ext cx="1955300" cy="130878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2366" y="4551997"/>
            <a:ext cx="1665900" cy="105380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06583" y="4698694"/>
            <a:ext cx="2366366" cy="97976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06583" y="771800"/>
            <a:ext cx="1899152" cy="1433322"/>
          </a:xfrm>
          <a:prstGeom prst="rect">
            <a:avLst/>
          </a:prstGeom>
        </p:spPr>
      </p:pic>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6044554">
            <a:off x="1237506" y="2196754"/>
            <a:ext cx="2898119" cy="1233718"/>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08563">
            <a:off x="1436617" y="3767386"/>
            <a:ext cx="2411659" cy="1233718"/>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7494337" flipV="1">
            <a:off x="4390802" y="1897826"/>
            <a:ext cx="2865292" cy="1132471"/>
          </a:xfrm>
          <a:prstGeom prst="rect">
            <a:avLst/>
          </a:prstGeom>
        </p:spPr>
      </p:pic>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0508563" flipH="1">
            <a:off x="4003596" y="4091540"/>
            <a:ext cx="4644392" cy="1077367"/>
          </a:xfrm>
          <a:prstGeom prst="rect">
            <a:avLst/>
          </a:prstGeom>
        </p:spPr>
      </p:pic>
    </p:spTree>
    <p:extLst>
      <p:ext uri="{BB962C8B-B14F-4D97-AF65-F5344CB8AC3E}">
        <p14:creationId xmlns:p14="http://schemas.microsoft.com/office/powerpoint/2010/main" val="18985028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428070"/>
            <a:ext cx="9144000" cy="6429930"/>
          </a:xfrm>
          <a:prstGeom prst="rect">
            <a:avLst/>
          </a:prstGeom>
        </p:spPr>
      </p:pic>
    </p:spTree>
    <p:extLst>
      <p:ext uri="{BB962C8B-B14F-4D97-AF65-F5344CB8AC3E}">
        <p14:creationId xmlns:p14="http://schemas.microsoft.com/office/powerpoint/2010/main" val="28721925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7799" y="54512"/>
            <a:ext cx="8432801" cy="646331"/>
          </a:xfrm>
          <a:prstGeom prst="rect">
            <a:avLst/>
          </a:prstGeom>
          <a:noFill/>
        </p:spPr>
        <p:txBody>
          <a:bodyPr wrap="square" rtlCol="0">
            <a:spAutoFit/>
          </a:bodyPr>
          <a:lstStyle/>
          <a:p>
            <a:r>
              <a:rPr lang="en-ZA" sz="3600" b="1" kern="0" dirty="0" smtClean="0">
                <a:solidFill>
                  <a:schemeClr val="accent1"/>
                </a:solidFill>
                <a:latin typeface="GillSans" panose="020B0602020204020204" pitchFamily="34" charset="0"/>
                <a:ea typeface="+mj-ea"/>
                <a:cs typeface="+mj-cs"/>
              </a:rPr>
              <a:t>T</a:t>
            </a:r>
            <a:r>
              <a:rPr lang="en-ZA" sz="2800" b="1" kern="0" dirty="0" smtClean="0">
                <a:solidFill>
                  <a:schemeClr val="accent1"/>
                </a:solidFill>
                <a:latin typeface="GillSans" panose="020B0602020204020204" pitchFamily="34" charset="0"/>
                <a:ea typeface="+mj-ea"/>
                <a:cs typeface="+mj-cs"/>
              </a:rPr>
              <a:t>REATMENT </a:t>
            </a:r>
            <a:r>
              <a:rPr lang="en-ZA" sz="3600" b="1" kern="0" dirty="0" smtClean="0">
                <a:solidFill>
                  <a:schemeClr val="accent1"/>
                </a:solidFill>
                <a:latin typeface="GillSans" panose="020B0602020204020204" pitchFamily="34" charset="0"/>
                <a:ea typeface="+mj-ea"/>
                <a:cs typeface="+mj-cs"/>
              </a:rPr>
              <a:t>P</a:t>
            </a:r>
            <a:r>
              <a:rPr lang="en-ZA" sz="2800" b="1" kern="0" dirty="0" smtClean="0">
                <a:solidFill>
                  <a:schemeClr val="accent1"/>
                </a:solidFill>
                <a:latin typeface="GillSans" panose="020B0602020204020204" pitchFamily="34" charset="0"/>
                <a:ea typeface="+mj-ea"/>
                <a:cs typeface="+mj-cs"/>
              </a:rPr>
              <a:t>RINCIPLES OF A </a:t>
            </a:r>
            <a:r>
              <a:rPr lang="en-ZA" sz="3600" b="1" kern="0" dirty="0" smtClean="0">
                <a:solidFill>
                  <a:schemeClr val="accent1"/>
                </a:solidFill>
                <a:latin typeface="GillSans" panose="020B0602020204020204" pitchFamily="34" charset="0"/>
                <a:ea typeface="+mj-ea"/>
                <a:cs typeface="+mj-cs"/>
              </a:rPr>
              <a:t>DTF</a:t>
            </a:r>
            <a:endParaRPr lang="en-ZA" sz="3600" b="1" kern="0" dirty="0">
              <a:solidFill>
                <a:schemeClr val="accent1"/>
              </a:solidFill>
              <a:latin typeface="GillSans" panose="020B0602020204020204" pitchFamily="34" charset="0"/>
              <a:ea typeface="+mj-ea"/>
              <a:cs typeface="+mj-cs"/>
            </a:endParaRPr>
          </a:p>
        </p:txBody>
      </p:sp>
      <p:grpSp>
        <p:nvGrpSpPr>
          <p:cNvPr id="4" name="Group 3"/>
          <p:cNvGrpSpPr/>
          <p:nvPr/>
        </p:nvGrpSpPr>
        <p:grpSpPr>
          <a:xfrm>
            <a:off x="177799" y="965994"/>
            <a:ext cx="5765801" cy="508000"/>
            <a:chOff x="309879" y="1371600"/>
            <a:chExt cx="5765801" cy="508000"/>
          </a:xfrm>
        </p:grpSpPr>
        <p:sp>
          <p:nvSpPr>
            <p:cNvPr id="2" name="Oval 1"/>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1</a:t>
              </a:r>
              <a:endParaRPr lang="en-ZA" sz="2400" b="1" dirty="0">
                <a:solidFill>
                  <a:schemeClr val="tx1"/>
                </a:solidFill>
              </a:endParaRPr>
            </a:p>
          </p:txBody>
        </p:sp>
        <p:sp>
          <p:nvSpPr>
            <p:cNvPr id="3" name="TextBox 2"/>
            <p:cNvSpPr txBox="1"/>
            <p:nvPr/>
          </p:nvSpPr>
          <p:spPr>
            <a:xfrm>
              <a:off x="955040" y="1440934"/>
              <a:ext cx="5120640" cy="369332"/>
            </a:xfrm>
            <a:prstGeom prst="rect">
              <a:avLst/>
            </a:prstGeom>
            <a:noFill/>
          </p:spPr>
          <p:txBody>
            <a:bodyPr wrap="square" rtlCol="0">
              <a:spAutoFit/>
            </a:bodyPr>
            <a:lstStyle/>
            <a:p>
              <a:r>
                <a:rPr lang="en-ZA" dirty="0" smtClean="0"/>
                <a:t>Receiving Bay / Balancing Tank </a:t>
              </a:r>
              <a:r>
                <a:rPr lang="en-ZA" sz="1400" i="1" dirty="0" smtClean="0"/>
                <a:t>(Preliminary treatment)</a:t>
              </a:r>
              <a:endParaRPr lang="en-ZA" i="1" dirty="0"/>
            </a:p>
          </p:txBody>
        </p:sp>
      </p:grpSp>
      <p:sp>
        <p:nvSpPr>
          <p:cNvPr id="5" name="TextBox 4"/>
          <p:cNvSpPr txBox="1"/>
          <p:nvPr/>
        </p:nvSpPr>
        <p:spPr>
          <a:xfrm>
            <a:off x="538479" y="1411249"/>
            <a:ext cx="4722995" cy="2092881"/>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Entry point of the faecal sludge</a:t>
            </a:r>
          </a:p>
          <a:p>
            <a:pPr marL="285750" indent="-285750">
              <a:buFont typeface="Arial" panose="020B0604020202020204" pitchFamily="34" charset="0"/>
              <a:buChar char="•"/>
            </a:pPr>
            <a:r>
              <a:rPr lang="en-ZA" sz="1600" dirty="0" smtClean="0"/>
              <a:t>Mechanical treatment</a:t>
            </a:r>
          </a:p>
          <a:p>
            <a:pPr marL="285750" indent="-285750">
              <a:buFont typeface="Arial" panose="020B0604020202020204" pitchFamily="34" charset="0"/>
              <a:buChar char="•"/>
            </a:pPr>
            <a:r>
              <a:rPr lang="en-ZA" sz="1600" dirty="0" smtClean="0"/>
              <a:t>Receiving bay: the inflow is screened and the coarse material is removed</a:t>
            </a:r>
          </a:p>
          <a:p>
            <a:pPr marL="285750" indent="-285750">
              <a:buFont typeface="Arial" panose="020B0604020202020204" pitchFamily="34" charset="0"/>
              <a:buChar char="•"/>
            </a:pPr>
            <a:r>
              <a:rPr lang="en-ZA" sz="1600" dirty="0" smtClean="0"/>
              <a:t>Balancing tank: the faecal sludge is stored and the outflow is controlled via an outlet valve to provide constant flow towards the next modules</a:t>
            </a:r>
          </a:p>
          <a:p>
            <a:pPr marL="285750" indent="-285750">
              <a:buFont typeface="Arial" panose="020B0604020202020204" pitchFamily="34" charset="0"/>
              <a:buChar char="•"/>
            </a:pPr>
            <a:endParaRPr lang="en-ZA"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45014" y="588288"/>
            <a:ext cx="1500605" cy="2189075"/>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58511" y="588288"/>
            <a:ext cx="1705148" cy="2202875"/>
          </a:xfrm>
          <a:prstGeom prst="rect">
            <a:avLst/>
          </a:prstGeom>
        </p:spPr>
      </p:pic>
      <p:grpSp>
        <p:nvGrpSpPr>
          <p:cNvPr id="10" name="Group 9"/>
          <p:cNvGrpSpPr/>
          <p:nvPr/>
        </p:nvGrpSpPr>
        <p:grpSpPr>
          <a:xfrm>
            <a:off x="177799" y="3421618"/>
            <a:ext cx="4008121" cy="508000"/>
            <a:chOff x="309879" y="1371600"/>
            <a:chExt cx="4008121" cy="508000"/>
          </a:xfrm>
        </p:grpSpPr>
        <p:sp>
          <p:nvSpPr>
            <p:cNvPr id="11" name="Oval 10"/>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2</a:t>
              </a:r>
              <a:endParaRPr lang="en-ZA" sz="2400" b="1" dirty="0">
                <a:solidFill>
                  <a:schemeClr val="tx1"/>
                </a:solidFill>
              </a:endParaRPr>
            </a:p>
          </p:txBody>
        </p:sp>
        <p:sp>
          <p:nvSpPr>
            <p:cNvPr id="12" name="TextBox 11"/>
            <p:cNvSpPr txBox="1"/>
            <p:nvPr/>
          </p:nvSpPr>
          <p:spPr>
            <a:xfrm>
              <a:off x="955040" y="1440934"/>
              <a:ext cx="3362960" cy="369332"/>
            </a:xfrm>
            <a:prstGeom prst="rect">
              <a:avLst/>
            </a:prstGeom>
            <a:noFill/>
          </p:spPr>
          <p:txBody>
            <a:bodyPr wrap="square" rtlCol="0">
              <a:spAutoFit/>
            </a:bodyPr>
            <a:lstStyle/>
            <a:p>
              <a:r>
                <a:rPr lang="en-ZA" dirty="0" smtClean="0"/>
                <a:t>Settler </a:t>
              </a:r>
              <a:r>
                <a:rPr lang="en-ZA" sz="1400" i="1" dirty="0" smtClean="0"/>
                <a:t>(Primary treatment)</a:t>
              </a:r>
              <a:endParaRPr lang="en-ZA" sz="1400" i="1" dirty="0"/>
            </a:p>
          </p:txBody>
        </p:sp>
      </p:grpSp>
      <p:sp>
        <p:nvSpPr>
          <p:cNvPr id="13" name="TextBox 12"/>
          <p:cNvSpPr txBox="1"/>
          <p:nvPr/>
        </p:nvSpPr>
        <p:spPr>
          <a:xfrm>
            <a:off x="701040" y="3866873"/>
            <a:ext cx="4866640" cy="2062103"/>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Separation of solid/liquid (removal of easily </a:t>
            </a:r>
            <a:r>
              <a:rPr lang="en-ZA" sz="1600" dirty="0" err="1" smtClean="0"/>
              <a:t>settleable</a:t>
            </a:r>
            <a:r>
              <a:rPr lang="en-ZA" sz="1600" dirty="0" smtClean="0"/>
              <a:t> solids)</a:t>
            </a:r>
          </a:p>
          <a:p>
            <a:pPr marL="285750" indent="-285750">
              <a:buFont typeface="Arial" panose="020B0604020202020204" pitchFamily="34" charset="0"/>
              <a:buChar char="•"/>
            </a:pPr>
            <a:r>
              <a:rPr lang="en-ZA" sz="1600" dirty="0" smtClean="0"/>
              <a:t>Mechanical treatment: </a:t>
            </a:r>
            <a:r>
              <a:rPr lang="en-ZA" sz="1600" dirty="0"/>
              <a:t>sedimentation/flotation </a:t>
            </a:r>
            <a:r>
              <a:rPr lang="en-ZA" sz="1600" dirty="0" smtClean="0"/>
              <a:t>retains contaminants </a:t>
            </a:r>
          </a:p>
          <a:p>
            <a:pPr marL="285750" indent="-285750">
              <a:buFont typeface="Arial" panose="020B0604020202020204" pitchFamily="34" charset="0"/>
              <a:buChar char="•"/>
            </a:pPr>
            <a:r>
              <a:rPr lang="en-ZA" sz="1600" dirty="0" smtClean="0"/>
              <a:t>Biological treatment: </a:t>
            </a:r>
            <a:r>
              <a:rPr lang="en-ZA" sz="1600" dirty="0"/>
              <a:t>anaerobic microorganisms present in the settled sludge </a:t>
            </a:r>
            <a:r>
              <a:rPr lang="en-ZA" sz="1600" dirty="0" smtClean="0"/>
              <a:t>partially decomposes the organic pollutant. Digestion process ensures that the accumulated sludge is reduced and stabilized</a:t>
            </a:r>
            <a:endParaRPr lang="en-ZA" sz="1600" dirty="0"/>
          </a:p>
        </p:txBody>
      </p:sp>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19021" y="3111848"/>
            <a:ext cx="3424979" cy="2292515"/>
          </a:xfrm>
          <a:prstGeom prst="rect">
            <a:avLst/>
          </a:prstGeom>
        </p:spPr>
      </p:pic>
    </p:spTree>
    <p:extLst>
      <p:ext uri="{BB962C8B-B14F-4D97-AF65-F5344CB8AC3E}">
        <p14:creationId xmlns:p14="http://schemas.microsoft.com/office/powerpoint/2010/main" val="2923400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208279" y="203994"/>
            <a:ext cx="5765801" cy="508000"/>
            <a:chOff x="309879" y="1371600"/>
            <a:chExt cx="5765801" cy="508000"/>
          </a:xfrm>
        </p:grpSpPr>
        <p:sp>
          <p:nvSpPr>
            <p:cNvPr id="5" name="Oval 4"/>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3</a:t>
              </a:r>
              <a:endParaRPr lang="en-ZA" sz="2400" b="1" dirty="0">
                <a:solidFill>
                  <a:schemeClr val="tx1"/>
                </a:solidFill>
              </a:endParaRPr>
            </a:p>
          </p:txBody>
        </p:sp>
        <p:sp>
          <p:nvSpPr>
            <p:cNvPr id="6" name="TextBox 5"/>
            <p:cNvSpPr txBox="1"/>
            <p:nvPr/>
          </p:nvSpPr>
          <p:spPr>
            <a:xfrm>
              <a:off x="955040" y="1440934"/>
              <a:ext cx="5120640" cy="369332"/>
            </a:xfrm>
            <a:prstGeom prst="rect">
              <a:avLst/>
            </a:prstGeom>
            <a:noFill/>
          </p:spPr>
          <p:txBody>
            <a:bodyPr wrap="square" rtlCol="0">
              <a:spAutoFit/>
            </a:bodyPr>
            <a:lstStyle/>
            <a:p>
              <a:r>
                <a:rPr lang="en-ZA" dirty="0" smtClean="0"/>
                <a:t>Anaerobic Baffled Reactor </a:t>
              </a:r>
              <a:r>
                <a:rPr lang="en-ZA" sz="1400" i="1" dirty="0" smtClean="0"/>
                <a:t>(Secondary treatment)</a:t>
              </a:r>
              <a:endParaRPr lang="en-ZA" i="1" dirty="0"/>
            </a:p>
          </p:txBody>
        </p:sp>
      </p:grpSp>
      <p:sp>
        <p:nvSpPr>
          <p:cNvPr id="7" name="TextBox 6"/>
          <p:cNvSpPr txBox="1"/>
          <p:nvPr/>
        </p:nvSpPr>
        <p:spPr>
          <a:xfrm>
            <a:off x="640080" y="604938"/>
            <a:ext cx="4722995" cy="1815882"/>
          </a:xfrm>
          <a:prstGeom prst="rect">
            <a:avLst/>
          </a:prstGeom>
          <a:noFill/>
        </p:spPr>
        <p:txBody>
          <a:bodyPr wrap="square" rtlCol="0">
            <a:spAutoFit/>
          </a:bodyPr>
          <a:lstStyle/>
          <a:p>
            <a:r>
              <a:rPr lang="en-ZA" sz="1600" dirty="0" smtClean="0"/>
              <a:t>Biological treatment: </a:t>
            </a:r>
          </a:p>
          <a:p>
            <a:pPr marL="285750" indent="-285750">
              <a:buFont typeface="Arial" panose="020B0604020202020204" pitchFamily="34" charset="0"/>
              <a:buChar char="•"/>
            </a:pPr>
            <a:r>
              <a:rPr lang="en-ZA" sz="1600" dirty="0" smtClean="0"/>
              <a:t>from top to bottom (in the down pipes): the effluent is forced through the activated sludge where anaerobic bacterial mass degrades the suspended and dissolved solids</a:t>
            </a:r>
          </a:p>
          <a:p>
            <a:pPr marL="285750" indent="-285750">
              <a:buFont typeface="Arial" panose="020B0604020202020204" pitchFamily="34" charset="0"/>
              <a:buChar char="•"/>
            </a:pPr>
            <a:r>
              <a:rPr lang="en-ZA" sz="1600" dirty="0" smtClean="0"/>
              <a:t>From bottom to top (in the chambers): sludge particles settle against the up-stream of the</a:t>
            </a:r>
            <a:endParaRPr lang="en-ZA" sz="1600"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41155" y="32233"/>
            <a:ext cx="3642910" cy="2304412"/>
          </a:xfrm>
          <a:prstGeom prst="rect">
            <a:avLst/>
          </a:prstGeom>
        </p:spPr>
      </p:pic>
      <p:sp>
        <p:nvSpPr>
          <p:cNvPr id="9" name="TextBox 8"/>
          <p:cNvSpPr txBox="1"/>
          <p:nvPr/>
        </p:nvSpPr>
        <p:spPr>
          <a:xfrm>
            <a:off x="934720" y="2329225"/>
            <a:ext cx="7568149" cy="1138773"/>
          </a:xfrm>
          <a:prstGeom prst="rect">
            <a:avLst/>
          </a:prstGeom>
          <a:noFill/>
        </p:spPr>
        <p:txBody>
          <a:bodyPr wrap="square" rtlCol="0">
            <a:spAutoFit/>
          </a:bodyPr>
          <a:lstStyle/>
          <a:p>
            <a:r>
              <a:rPr lang="en-ZA" sz="1600" dirty="0"/>
              <a:t>effluent, providing intense contact between resident sludge and effluent (increased contact </a:t>
            </a:r>
            <a:r>
              <a:rPr lang="en-ZA" sz="1600" dirty="0" smtClean="0"/>
              <a:t>time </a:t>
            </a:r>
            <a:r>
              <a:rPr lang="en-ZA" sz="1600" dirty="0"/>
              <a:t>with active biomass)</a:t>
            </a:r>
          </a:p>
          <a:p>
            <a:pPr marL="285750" indent="-285750">
              <a:buFont typeface="Arial" panose="020B0604020202020204" pitchFamily="34" charset="0"/>
              <a:buChar char="•"/>
            </a:pPr>
            <a:endParaRPr lang="en-ZA" dirty="0"/>
          </a:p>
          <a:p>
            <a:endParaRPr lang="en-ZA" dirty="0"/>
          </a:p>
        </p:txBody>
      </p:sp>
      <p:grpSp>
        <p:nvGrpSpPr>
          <p:cNvPr id="25" name="Group 24"/>
          <p:cNvGrpSpPr/>
          <p:nvPr/>
        </p:nvGrpSpPr>
        <p:grpSpPr>
          <a:xfrm>
            <a:off x="286845" y="2937403"/>
            <a:ext cx="8285480" cy="2593622"/>
            <a:chOff x="533400" y="3370298"/>
            <a:chExt cx="8285480" cy="2593622"/>
          </a:xfrm>
        </p:grpSpPr>
        <p:sp>
          <p:nvSpPr>
            <p:cNvPr id="15" name="Rounded Rectangle 14"/>
            <p:cNvSpPr/>
            <p:nvPr/>
          </p:nvSpPr>
          <p:spPr>
            <a:xfrm>
              <a:off x="533400" y="3370298"/>
              <a:ext cx="8285480" cy="2593622"/>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6" name="TextBox 15"/>
            <p:cNvSpPr txBox="1"/>
            <p:nvPr/>
          </p:nvSpPr>
          <p:spPr>
            <a:xfrm>
              <a:off x="718820" y="3484601"/>
              <a:ext cx="7914640" cy="1477328"/>
            </a:xfrm>
            <a:prstGeom prst="rect">
              <a:avLst/>
            </a:prstGeom>
            <a:noFill/>
          </p:spPr>
          <p:txBody>
            <a:bodyPr wrap="square" rtlCol="0">
              <a:spAutoFit/>
            </a:bodyPr>
            <a:lstStyle/>
            <a:p>
              <a:r>
                <a:rPr lang="en-ZA" b="1" dirty="0" smtClean="0"/>
                <a:t>Anaerobic digestion: </a:t>
              </a:r>
              <a:r>
                <a:rPr lang="en-ZA" dirty="0" smtClean="0"/>
                <a:t>large variety of microorganisms (bacteria and methanogens) that convert complex organic compound into simple molecules like methane and carbon dioxide. The process can be roughly divided into 4 stages: hydrolysis, </a:t>
              </a:r>
              <a:r>
                <a:rPr lang="en-ZA" dirty="0" err="1" smtClean="0"/>
                <a:t>acidogenesis</a:t>
              </a:r>
              <a:r>
                <a:rPr lang="en-ZA" dirty="0" smtClean="0"/>
                <a:t>, </a:t>
              </a:r>
              <a:r>
                <a:rPr lang="en-ZA" dirty="0" err="1" smtClean="0"/>
                <a:t>acetogenesis</a:t>
              </a:r>
              <a:r>
                <a:rPr lang="en-ZA" dirty="0" smtClean="0"/>
                <a:t> and </a:t>
              </a:r>
              <a:r>
                <a:rPr lang="en-ZA" dirty="0" err="1" smtClean="0"/>
                <a:t>methanogenesis</a:t>
              </a:r>
              <a:r>
                <a:rPr lang="en-ZA" dirty="0" smtClean="0"/>
                <a:t>. </a:t>
              </a:r>
            </a:p>
            <a:p>
              <a:r>
                <a:rPr lang="en-ZA" dirty="0" smtClean="0"/>
                <a:t>The overall simplified reaction is shown in the following equation:</a:t>
              </a:r>
              <a:endParaRPr lang="en-ZA" dirty="0"/>
            </a:p>
          </p:txBody>
        </p:sp>
        <p:grpSp>
          <p:nvGrpSpPr>
            <p:cNvPr id="23" name="Group 22"/>
            <p:cNvGrpSpPr/>
            <p:nvPr/>
          </p:nvGrpSpPr>
          <p:grpSpPr>
            <a:xfrm>
              <a:off x="660827" y="4961755"/>
              <a:ext cx="8030625" cy="909990"/>
              <a:chOff x="853440" y="5154563"/>
              <a:chExt cx="8030625" cy="909990"/>
            </a:xfrm>
          </p:grpSpPr>
          <p:sp>
            <p:nvSpPr>
              <p:cNvPr id="17" name="TextBox 16"/>
              <p:cNvSpPr txBox="1"/>
              <p:nvPr/>
            </p:nvSpPr>
            <p:spPr>
              <a:xfrm>
                <a:off x="853440" y="5154563"/>
                <a:ext cx="7752080" cy="369332"/>
              </a:xfrm>
              <a:prstGeom prst="rect">
                <a:avLst/>
              </a:prstGeom>
              <a:noFill/>
            </p:spPr>
            <p:txBody>
              <a:bodyPr wrap="square" rtlCol="0">
                <a:spAutoFit/>
              </a:bodyPr>
              <a:lstStyle/>
              <a:p>
                <a:r>
                  <a:rPr lang="en-ZA" b="1" dirty="0" smtClean="0"/>
                  <a:t>Organic matter       </a:t>
                </a:r>
                <a:r>
                  <a:rPr lang="en-ZA" b="1" dirty="0" smtClean="0">
                    <a:sym typeface="Wingdings" panose="05000000000000000000" pitchFamily="2" charset="2"/>
                  </a:rPr>
                  <a:t>       CH</a:t>
                </a:r>
                <a:r>
                  <a:rPr lang="en-ZA" sz="1400" b="1" dirty="0" smtClean="0">
                    <a:sym typeface="Wingdings" panose="05000000000000000000" pitchFamily="2" charset="2"/>
                  </a:rPr>
                  <a:t>4</a:t>
                </a:r>
                <a:r>
                  <a:rPr lang="en-ZA" b="1" dirty="0" smtClean="0">
                    <a:sym typeface="Wingdings" panose="05000000000000000000" pitchFamily="2" charset="2"/>
                  </a:rPr>
                  <a:t>        +       CO</a:t>
                </a:r>
                <a:r>
                  <a:rPr lang="en-ZA" sz="1400" b="1" dirty="0" smtClean="0">
                    <a:sym typeface="Wingdings" panose="05000000000000000000" pitchFamily="2" charset="2"/>
                  </a:rPr>
                  <a:t>2</a:t>
                </a:r>
                <a:r>
                  <a:rPr lang="en-ZA" b="1" dirty="0" smtClean="0">
                    <a:sym typeface="Wingdings" panose="05000000000000000000" pitchFamily="2" charset="2"/>
                  </a:rPr>
                  <a:t>       +       H</a:t>
                </a:r>
                <a:r>
                  <a:rPr lang="en-ZA" sz="1400" b="1" dirty="0" smtClean="0">
                    <a:sym typeface="Wingdings" panose="05000000000000000000" pitchFamily="2" charset="2"/>
                  </a:rPr>
                  <a:t>2</a:t>
                </a:r>
                <a:r>
                  <a:rPr lang="en-ZA" b="1" dirty="0" smtClean="0">
                    <a:sym typeface="Wingdings" panose="05000000000000000000" pitchFamily="2" charset="2"/>
                  </a:rPr>
                  <a:t>       +       NH</a:t>
                </a:r>
                <a:r>
                  <a:rPr lang="en-ZA" sz="1400" b="1" dirty="0" smtClean="0">
                    <a:sym typeface="Wingdings" panose="05000000000000000000" pitchFamily="2" charset="2"/>
                  </a:rPr>
                  <a:t>2 </a:t>
                </a:r>
                <a:r>
                  <a:rPr lang="en-ZA" b="1" dirty="0" smtClean="0">
                    <a:sym typeface="Wingdings" panose="05000000000000000000" pitchFamily="2" charset="2"/>
                  </a:rPr>
                  <a:t>      +       H</a:t>
                </a:r>
                <a:r>
                  <a:rPr lang="en-ZA" sz="1400" b="1" dirty="0" smtClean="0">
                    <a:sym typeface="Wingdings" panose="05000000000000000000" pitchFamily="2" charset="2"/>
                  </a:rPr>
                  <a:t>2</a:t>
                </a:r>
                <a:r>
                  <a:rPr lang="en-ZA" b="1" dirty="0" smtClean="0">
                    <a:sym typeface="Wingdings" panose="05000000000000000000" pitchFamily="2" charset="2"/>
                  </a:rPr>
                  <a:t>S</a:t>
                </a:r>
                <a:endParaRPr lang="en-ZA" b="1" dirty="0"/>
              </a:p>
            </p:txBody>
          </p:sp>
          <p:sp>
            <p:nvSpPr>
              <p:cNvPr id="18" name="TextBox 17"/>
              <p:cNvSpPr txBox="1"/>
              <p:nvPr/>
            </p:nvSpPr>
            <p:spPr>
              <a:xfrm>
                <a:off x="2940465" y="5466313"/>
                <a:ext cx="1229360" cy="338554"/>
              </a:xfrm>
              <a:prstGeom prst="rect">
                <a:avLst/>
              </a:prstGeom>
              <a:noFill/>
            </p:spPr>
            <p:txBody>
              <a:bodyPr wrap="square" rtlCol="0">
                <a:spAutoFit/>
              </a:bodyPr>
              <a:lstStyle/>
              <a:p>
                <a:pPr algn="ctr"/>
                <a:r>
                  <a:rPr lang="en-ZA" sz="1600" dirty="0" smtClean="0"/>
                  <a:t>Methane</a:t>
                </a:r>
                <a:endParaRPr lang="en-ZA" sz="1600" dirty="0"/>
              </a:p>
            </p:txBody>
          </p:sp>
          <p:sp>
            <p:nvSpPr>
              <p:cNvPr id="19" name="TextBox 18"/>
              <p:cNvSpPr txBox="1"/>
              <p:nvPr/>
            </p:nvSpPr>
            <p:spPr>
              <a:xfrm>
                <a:off x="4169825" y="5479778"/>
                <a:ext cx="1229360" cy="584775"/>
              </a:xfrm>
              <a:prstGeom prst="rect">
                <a:avLst/>
              </a:prstGeom>
              <a:noFill/>
            </p:spPr>
            <p:txBody>
              <a:bodyPr wrap="square" rtlCol="0">
                <a:spAutoFit/>
              </a:bodyPr>
              <a:lstStyle/>
              <a:p>
                <a:pPr algn="ctr"/>
                <a:r>
                  <a:rPr lang="en-ZA" sz="1600" dirty="0" smtClean="0"/>
                  <a:t>Carbon dioxide</a:t>
                </a:r>
                <a:endParaRPr lang="en-ZA" sz="1600" dirty="0"/>
              </a:p>
            </p:txBody>
          </p:sp>
          <p:sp>
            <p:nvSpPr>
              <p:cNvPr id="20" name="TextBox 19"/>
              <p:cNvSpPr txBox="1"/>
              <p:nvPr/>
            </p:nvSpPr>
            <p:spPr>
              <a:xfrm>
                <a:off x="5307745" y="5476637"/>
                <a:ext cx="1229360" cy="338554"/>
              </a:xfrm>
              <a:prstGeom prst="rect">
                <a:avLst/>
              </a:prstGeom>
              <a:noFill/>
            </p:spPr>
            <p:txBody>
              <a:bodyPr wrap="square" rtlCol="0">
                <a:spAutoFit/>
              </a:bodyPr>
              <a:lstStyle/>
              <a:p>
                <a:pPr algn="ctr"/>
                <a:r>
                  <a:rPr lang="en-ZA" sz="1600" dirty="0" smtClean="0"/>
                  <a:t>Dihydrogen</a:t>
                </a:r>
                <a:endParaRPr lang="en-ZA" sz="1600" dirty="0"/>
              </a:p>
            </p:txBody>
          </p:sp>
          <p:sp>
            <p:nvSpPr>
              <p:cNvPr id="21" name="TextBox 20"/>
              <p:cNvSpPr txBox="1"/>
              <p:nvPr/>
            </p:nvSpPr>
            <p:spPr>
              <a:xfrm>
                <a:off x="6516785" y="5488370"/>
                <a:ext cx="1229360" cy="338554"/>
              </a:xfrm>
              <a:prstGeom prst="rect">
                <a:avLst/>
              </a:prstGeom>
              <a:noFill/>
            </p:spPr>
            <p:txBody>
              <a:bodyPr wrap="square" rtlCol="0">
                <a:spAutoFit/>
              </a:bodyPr>
              <a:lstStyle/>
              <a:p>
                <a:pPr algn="ctr"/>
                <a:r>
                  <a:rPr lang="en-ZA" sz="1600" dirty="0" smtClean="0"/>
                  <a:t>Amidogen</a:t>
                </a:r>
                <a:endParaRPr lang="en-ZA" sz="1600" dirty="0"/>
              </a:p>
            </p:txBody>
          </p:sp>
          <p:sp>
            <p:nvSpPr>
              <p:cNvPr id="22" name="TextBox 21"/>
              <p:cNvSpPr txBox="1"/>
              <p:nvPr/>
            </p:nvSpPr>
            <p:spPr>
              <a:xfrm>
                <a:off x="7654705" y="5424141"/>
                <a:ext cx="1229360" cy="584775"/>
              </a:xfrm>
              <a:prstGeom prst="rect">
                <a:avLst/>
              </a:prstGeom>
              <a:noFill/>
            </p:spPr>
            <p:txBody>
              <a:bodyPr wrap="square" rtlCol="0">
                <a:spAutoFit/>
              </a:bodyPr>
              <a:lstStyle/>
              <a:p>
                <a:pPr algn="ctr"/>
                <a:r>
                  <a:rPr lang="en-ZA" sz="1600" dirty="0" smtClean="0"/>
                  <a:t>Hydrogen </a:t>
                </a:r>
                <a:r>
                  <a:rPr lang="en-ZA" sz="1600" dirty="0" err="1" smtClean="0"/>
                  <a:t>sulfide</a:t>
                </a:r>
                <a:endParaRPr lang="en-ZA" sz="1600" dirty="0"/>
              </a:p>
            </p:txBody>
          </p:sp>
        </p:grpSp>
      </p:grpSp>
      <p:sp>
        <p:nvSpPr>
          <p:cNvPr id="24" name="Rounded Rectangle 23"/>
          <p:cNvSpPr/>
          <p:nvPr/>
        </p:nvSpPr>
        <p:spPr>
          <a:xfrm>
            <a:off x="5569081" y="5652617"/>
            <a:ext cx="2734091" cy="576015"/>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2" name="TextBox 1"/>
          <p:cNvSpPr txBox="1"/>
          <p:nvPr/>
        </p:nvSpPr>
        <p:spPr>
          <a:xfrm>
            <a:off x="5569082" y="5627875"/>
            <a:ext cx="2817823" cy="861774"/>
          </a:xfrm>
          <a:prstGeom prst="rect">
            <a:avLst/>
          </a:prstGeom>
          <a:noFill/>
        </p:spPr>
        <p:txBody>
          <a:bodyPr wrap="square" rtlCol="0">
            <a:spAutoFit/>
          </a:bodyPr>
          <a:lstStyle/>
          <a:p>
            <a:r>
              <a:rPr lang="en-ZA" sz="1600" i="1" dirty="0" smtClean="0"/>
              <a:t>Treatment performance ranges from 65 to 90% BOD removal</a:t>
            </a:r>
          </a:p>
          <a:p>
            <a:endParaRPr lang="en-ZA" dirty="0"/>
          </a:p>
        </p:txBody>
      </p:sp>
    </p:spTree>
    <p:extLst>
      <p:ext uri="{BB962C8B-B14F-4D97-AF65-F5344CB8AC3E}">
        <p14:creationId xmlns:p14="http://schemas.microsoft.com/office/powerpoint/2010/main" val="135220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8279" y="203994"/>
            <a:ext cx="5765801" cy="508000"/>
            <a:chOff x="309879" y="1371600"/>
            <a:chExt cx="5765801" cy="508000"/>
          </a:xfrm>
        </p:grpSpPr>
        <p:sp>
          <p:nvSpPr>
            <p:cNvPr id="5" name="Oval 4"/>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4</a:t>
              </a:r>
              <a:endParaRPr lang="en-ZA" sz="2400" b="1" dirty="0">
                <a:solidFill>
                  <a:schemeClr val="tx1"/>
                </a:solidFill>
              </a:endParaRPr>
            </a:p>
          </p:txBody>
        </p:sp>
        <p:sp>
          <p:nvSpPr>
            <p:cNvPr id="6" name="TextBox 5"/>
            <p:cNvSpPr txBox="1"/>
            <p:nvPr/>
          </p:nvSpPr>
          <p:spPr>
            <a:xfrm>
              <a:off x="955040" y="1440934"/>
              <a:ext cx="5120640" cy="369332"/>
            </a:xfrm>
            <a:prstGeom prst="rect">
              <a:avLst/>
            </a:prstGeom>
            <a:noFill/>
          </p:spPr>
          <p:txBody>
            <a:bodyPr wrap="square" rtlCol="0">
              <a:spAutoFit/>
            </a:bodyPr>
            <a:lstStyle/>
            <a:p>
              <a:r>
                <a:rPr lang="en-ZA" dirty="0" smtClean="0"/>
                <a:t>Vertical Flow Constructed Wetland </a:t>
              </a:r>
              <a:r>
                <a:rPr lang="en-ZA" sz="1400" i="1" dirty="0" smtClean="0"/>
                <a:t>(Tertiary treatment)</a:t>
              </a:r>
              <a:endParaRPr lang="en-ZA" i="1" dirty="0"/>
            </a:p>
          </p:txBody>
        </p:sp>
      </p:grpSp>
      <p:sp>
        <p:nvSpPr>
          <p:cNvPr id="7" name="TextBox 6"/>
          <p:cNvSpPr txBox="1"/>
          <p:nvPr/>
        </p:nvSpPr>
        <p:spPr>
          <a:xfrm>
            <a:off x="452120" y="2682052"/>
            <a:ext cx="8412480" cy="3370153"/>
          </a:xfrm>
          <a:prstGeom prst="rect">
            <a:avLst/>
          </a:prstGeom>
          <a:noFill/>
        </p:spPr>
        <p:txBody>
          <a:bodyPr wrap="square" rtlCol="0">
            <a:spAutoFit/>
          </a:bodyPr>
          <a:lstStyle/>
          <a:p>
            <a:pPr>
              <a:spcAft>
                <a:spcPts val="600"/>
              </a:spcAft>
            </a:pPr>
            <a:r>
              <a:rPr lang="en-ZA" sz="1600" dirty="0" smtClean="0"/>
              <a:t>Polishing step (removal of remaining solids)</a:t>
            </a:r>
          </a:p>
          <a:p>
            <a:pPr marL="285750" indent="-285750">
              <a:buFont typeface="Arial" panose="020B0604020202020204" pitchFamily="34" charset="0"/>
              <a:buChar char="•"/>
            </a:pPr>
            <a:r>
              <a:rPr lang="en-ZA" sz="1600" dirty="0" smtClean="0"/>
              <a:t>Mechanical filtering: the suspended solids are removed through physical filtration and sedimentation</a:t>
            </a:r>
          </a:p>
          <a:p>
            <a:pPr marL="285750" indent="-285750">
              <a:buFont typeface="Arial" panose="020B0604020202020204" pitchFamily="34" charset="0"/>
              <a:buChar char="•"/>
            </a:pPr>
            <a:r>
              <a:rPr lang="en-ZA" sz="1600" dirty="0" smtClean="0"/>
              <a:t>Chemical adsorption: Phosphorus co-precipitates with </a:t>
            </a:r>
            <a:r>
              <a:rPr lang="en-ZA" sz="1600" dirty="0"/>
              <a:t>iron, aluminium and calcium compounds located in the root-bed </a:t>
            </a:r>
            <a:r>
              <a:rPr lang="en-ZA" sz="1600" dirty="0" smtClean="0"/>
              <a:t>medium</a:t>
            </a:r>
          </a:p>
          <a:p>
            <a:pPr marL="285750" indent="-285750">
              <a:buFont typeface="Arial" panose="020B0604020202020204" pitchFamily="34" charset="0"/>
              <a:buChar char="•"/>
            </a:pPr>
            <a:r>
              <a:rPr lang="en-ZA" sz="1600" dirty="0"/>
              <a:t>Biological conversion: aerobic and anaerobic microorganisms facilitates the decomposition of organic matter and enable nitrification and subsequent denitrification to release nitrogen as gas to the </a:t>
            </a:r>
            <a:r>
              <a:rPr lang="en-ZA" sz="1600" dirty="0" smtClean="0"/>
              <a:t>atmosphere</a:t>
            </a:r>
          </a:p>
          <a:p>
            <a:pPr marL="285750" indent="-285750">
              <a:buFont typeface="Arial" panose="020B0604020202020204" pitchFamily="34" charset="0"/>
              <a:buChar char="•"/>
            </a:pPr>
            <a:r>
              <a:rPr lang="en-ZA" sz="1600" dirty="0"/>
              <a:t>Removal of harmful bacteria and viruses through natural predation occurring in the biofilm growing on the filter media</a:t>
            </a:r>
          </a:p>
          <a:p>
            <a:endParaRPr lang="en-ZA" sz="1600" dirty="0"/>
          </a:p>
          <a:p>
            <a:pPr marL="285750" indent="-285750">
              <a:buFont typeface="Arial" panose="020B0604020202020204" pitchFamily="34" charset="0"/>
              <a:buChar char="•"/>
            </a:pPr>
            <a:endParaRPr lang="en-ZA" sz="1600" dirty="0"/>
          </a:p>
          <a:p>
            <a:pPr marL="285750" indent="-285750">
              <a:buFont typeface="Arial" panose="020B0604020202020204" pitchFamily="34" charset="0"/>
              <a:buChar char="•"/>
            </a:pPr>
            <a:endParaRPr lang="en-ZA" sz="1600" dirty="0" smtClean="0"/>
          </a:p>
        </p:txBody>
      </p:sp>
      <p:grpSp>
        <p:nvGrpSpPr>
          <p:cNvPr id="17" name="Group 16"/>
          <p:cNvGrpSpPr/>
          <p:nvPr/>
        </p:nvGrpSpPr>
        <p:grpSpPr>
          <a:xfrm>
            <a:off x="98451" y="304081"/>
            <a:ext cx="4694265" cy="2154724"/>
            <a:chOff x="98452" y="457994"/>
            <a:chExt cx="4324296" cy="1790422"/>
          </a:xfrm>
        </p:grpSpPr>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8452" y="457994"/>
              <a:ext cx="4324296" cy="1790422"/>
            </a:xfrm>
            <a:prstGeom prst="rect">
              <a:avLst/>
            </a:prstGeom>
          </p:spPr>
        </p:pic>
        <p:sp>
          <p:nvSpPr>
            <p:cNvPr id="11" name="TextBox 10"/>
            <p:cNvSpPr txBox="1"/>
            <p:nvPr/>
          </p:nvSpPr>
          <p:spPr>
            <a:xfrm>
              <a:off x="853440" y="913398"/>
              <a:ext cx="508000" cy="369332"/>
            </a:xfrm>
            <a:prstGeom prst="rect">
              <a:avLst/>
            </a:prstGeom>
            <a:noFill/>
          </p:spPr>
          <p:txBody>
            <a:bodyPr wrap="square" rtlCol="0">
              <a:spAutoFit/>
            </a:bodyPr>
            <a:lstStyle/>
            <a:p>
              <a:r>
                <a:rPr lang="en-ZA" b="1" dirty="0" smtClean="0">
                  <a:solidFill>
                    <a:srgbClr val="33CCFF"/>
                  </a:solidFill>
                </a:rPr>
                <a:t>O</a:t>
              </a:r>
              <a:r>
                <a:rPr lang="en-ZA" sz="1200" b="1" dirty="0" smtClean="0">
                  <a:solidFill>
                    <a:srgbClr val="33CCFF"/>
                  </a:solidFill>
                </a:rPr>
                <a:t>2</a:t>
              </a:r>
              <a:endParaRPr lang="en-ZA" sz="1200" b="1" dirty="0">
                <a:solidFill>
                  <a:srgbClr val="33CCFF"/>
                </a:solidFill>
              </a:endParaRPr>
            </a:p>
          </p:txBody>
        </p:sp>
        <p:sp>
          <p:nvSpPr>
            <p:cNvPr id="12" name="TextBox 11"/>
            <p:cNvSpPr txBox="1"/>
            <p:nvPr/>
          </p:nvSpPr>
          <p:spPr>
            <a:xfrm>
              <a:off x="3159760" y="762304"/>
              <a:ext cx="508000" cy="369332"/>
            </a:xfrm>
            <a:prstGeom prst="rect">
              <a:avLst/>
            </a:prstGeom>
            <a:noFill/>
          </p:spPr>
          <p:txBody>
            <a:bodyPr wrap="square" rtlCol="0">
              <a:spAutoFit/>
            </a:bodyPr>
            <a:lstStyle/>
            <a:p>
              <a:r>
                <a:rPr lang="en-ZA" b="1" dirty="0" smtClean="0">
                  <a:solidFill>
                    <a:srgbClr val="33CCFF"/>
                  </a:solidFill>
                </a:rPr>
                <a:t>O</a:t>
              </a:r>
              <a:r>
                <a:rPr lang="en-ZA" sz="1200" b="1" dirty="0" smtClean="0">
                  <a:solidFill>
                    <a:srgbClr val="33CCFF"/>
                  </a:solidFill>
                </a:rPr>
                <a:t>2</a:t>
              </a:r>
              <a:endParaRPr lang="en-ZA" sz="1200" b="1" dirty="0">
                <a:solidFill>
                  <a:srgbClr val="33CCFF"/>
                </a:solidFill>
              </a:endParaRPr>
            </a:p>
          </p:txBody>
        </p:sp>
      </p:grpSp>
      <p:grpSp>
        <p:nvGrpSpPr>
          <p:cNvPr id="16" name="Group 15"/>
          <p:cNvGrpSpPr/>
          <p:nvPr/>
        </p:nvGrpSpPr>
        <p:grpSpPr>
          <a:xfrm>
            <a:off x="5177736" y="762304"/>
            <a:ext cx="3591822" cy="2019596"/>
            <a:chOff x="502920" y="2790961"/>
            <a:chExt cx="8856070" cy="2019596"/>
          </a:xfrm>
        </p:grpSpPr>
        <p:sp>
          <p:nvSpPr>
            <p:cNvPr id="13" name="Rounded Rectangle 12"/>
            <p:cNvSpPr/>
            <p:nvPr/>
          </p:nvSpPr>
          <p:spPr>
            <a:xfrm>
              <a:off x="502920" y="2790961"/>
              <a:ext cx="8571012" cy="186974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14" name="TextBox 13"/>
            <p:cNvSpPr txBox="1"/>
            <p:nvPr/>
          </p:nvSpPr>
          <p:spPr>
            <a:xfrm>
              <a:off x="599437" y="2963898"/>
              <a:ext cx="8759553" cy="1846659"/>
            </a:xfrm>
            <a:prstGeom prst="rect">
              <a:avLst/>
            </a:prstGeom>
            <a:noFill/>
          </p:spPr>
          <p:txBody>
            <a:bodyPr wrap="square" rtlCol="0">
              <a:spAutoFit/>
            </a:bodyPr>
            <a:lstStyle/>
            <a:p>
              <a:r>
                <a:rPr lang="en-ZA" sz="1600" dirty="0" smtClean="0"/>
                <a:t>Oxygen enters the filter media via:</a:t>
              </a:r>
            </a:p>
            <a:p>
              <a:pPr marL="285750" indent="-285750">
                <a:buFont typeface="Wingdings" panose="05000000000000000000" pitchFamily="2" charset="2"/>
                <a:buChar char="ü"/>
              </a:pPr>
              <a:r>
                <a:rPr lang="en-ZA" sz="1600" dirty="0" smtClean="0"/>
                <a:t>The resting time in between the discontinuous dosage feeding</a:t>
              </a:r>
            </a:p>
            <a:p>
              <a:pPr marL="285750" indent="-285750">
                <a:buFont typeface="Wingdings" panose="05000000000000000000" pitchFamily="2" charset="2"/>
                <a:buChar char="ü"/>
              </a:pPr>
              <a:r>
                <a:rPr lang="en-ZA" sz="1600" dirty="0" smtClean="0"/>
                <a:t>The </a:t>
              </a:r>
              <a:r>
                <a:rPr lang="en-ZA" sz="1600" dirty="0" err="1" smtClean="0"/>
                <a:t>macrophytes</a:t>
              </a:r>
              <a:r>
                <a:rPr lang="en-ZA" sz="1600" dirty="0" smtClean="0"/>
                <a:t> which transfer oxygen from the atmospheric air through the rhizomes and roots</a:t>
              </a:r>
            </a:p>
            <a:p>
              <a:pPr marL="285750" indent="-285750">
                <a:buFont typeface="Wingdings" panose="05000000000000000000" pitchFamily="2" charset="2"/>
                <a:buChar char="ü"/>
              </a:pPr>
              <a:endParaRPr lang="en-ZA" dirty="0"/>
            </a:p>
          </p:txBody>
        </p:sp>
      </p:grpSp>
      <p:sp>
        <p:nvSpPr>
          <p:cNvPr id="18" name="Rounded Rectangle 17"/>
          <p:cNvSpPr/>
          <p:nvPr/>
        </p:nvSpPr>
        <p:spPr>
          <a:xfrm>
            <a:off x="4203691" y="5297211"/>
            <a:ext cx="4565867" cy="861849"/>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ZA"/>
          </a:p>
        </p:txBody>
      </p:sp>
      <p:sp>
        <p:nvSpPr>
          <p:cNvPr id="19" name="TextBox 18"/>
          <p:cNvSpPr txBox="1"/>
          <p:nvPr/>
        </p:nvSpPr>
        <p:spPr>
          <a:xfrm>
            <a:off x="4298732" y="5297211"/>
            <a:ext cx="4565868" cy="1107996"/>
          </a:xfrm>
          <a:prstGeom prst="rect">
            <a:avLst/>
          </a:prstGeom>
          <a:noFill/>
        </p:spPr>
        <p:txBody>
          <a:bodyPr wrap="square" rtlCol="0">
            <a:spAutoFit/>
          </a:bodyPr>
          <a:lstStyle/>
          <a:p>
            <a:r>
              <a:rPr lang="en-ZA" sz="1600" i="1" dirty="0"/>
              <a:t>Treatment performance ranges from 90 to 95% BOD</a:t>
            </a:r>
          </a:p>
          <a:p>
            <a:r>
              <a:rPr lang="en-ZA" sz="1600" i="1" dirty="0"/>
              <a:t>Reduction of infective organisms over 95%</a:t>
            </a:r>
          </a:p>
          <a:p>
            <a:r>
              <a:rPr lang="en-ZA" sz="1600" i="1" dirty="0"/>
              <a:t>Nitrogen removal limited to 30 to 40%</a:t>
            </a:r>
          </a:p>
          <a:p>
            <a:endParaRPr lang="en-ZA" dirty="0"/>
          </a:p>
        </p:txBody>
      </p:sp>
    </p:spTree>
    <p:extLst>
      <p:ext uri="{BB962C8B-B14F-4D97-AF65-F5344CB8AC3E}">
        <p14:creationId xmlns:p14="http://schemas.microsoft.com/office/powerpoint/2010/main" val="24601065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5" name="Group 1024"/>
          <p:cNvGrpSpPr/>
          <p:nvPr/>
        </p:nvGrpSpPr>
        <p:grpSpPr>
          <a:xfrm>
            <a:off x="2561857" y="2606082"/>
            <a:ext cx="4503650" cy="1748388"/>
            <a:chOff x="2561857" y="2606082"/>
            <a:chExt cx="4503650" cy="1748388"/>
          </a:xfrm>
        </p:grpSpPr>
        <p:cxnSp>
          <p:nvCxnSpPr>
            <p:cNvPr id="52" name="Straight Arrow Connector 51"/>
            <p:cNvCxnSpPr>
              <a:stCxn id="39" idx="1"/>
            </p:cNvCxnSpPr>
            <p:nvPr/>
          </p:nvCxnSpPr>
          <p:spPr>
            <a:xfrm flipH="1">
              <a:off x="2561857" y="3228624"/>
              <a:ext cx="2031605" cy="1125846"/>
            </a:xfrm>
            <a:prstGeom prst="straightConnector1">
              <a:avLst/>
            </a:prstGeom>
            <a:ln w="28575">
              <a:solidFill>
                <a:schemeClr val="accent2">
                  <a:lumMod val="60000"/>
                  <a:lumOff val="40000"/>
                </a:schemeClr>
              </a:solidFill>
              <a:prstDash val="sysDash"/>
              <a:tailEnd type="triangle"/>
            </a:ln>
          </p:spPr>
          <p:style>
            <a:lnRef idx="1">
              <a:schemeClr val="accent6"/>
            </a:lnRef>
            <a:fillRef idx="0">
              <a:schemeClr val="accent6"/>
            </a:fillRef>
            <a:effectRef idx="0">
              <a:schemeClr val="accent6"/>
            </a:effectRef>
            <a:fontRef idx="minor">
              <a:schemeClr val="tx1"/>
            </a:fontRef>
          </p:style>
        </p:cxnSp>
        <p:grpSp>
          <p:nvGrpSpPr>
            <p:cNvPr id="1024" name="Group 1023"/>
            <p:cNvGrpSpPr/>
            <p:nvPr/>
          </p:nvGrpSpPr>
          <p:grpSpPr>
            <a:xfrm>
              <a:off x="4273593" y="2606082"/>
              <a:ext cx="2791914" cy="1748388"/>
              <a:chOff x="4273593" y="2606082"/>
              <a:chExt cx="2791914" cy="1748388"/>
            </a:xfrm>
          </p:grpSpPr>
          <p:pic>
            <p:nvPicPr>
              <p:cNvPr id="1028" name="Picture 4" descr="Résultat de recherche d'images pour &quot;bacteria carto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1568" y="2726298"/>
                <a:ext cx="647798" cy="102055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986273" y="2787091"/>
                <a:ext cx="1432129" cy="861774"/>
              </a:xfrm>
              <a:prstGeom prst="rect">
                <a:avLst/>
              </a:prstGeom>
              <a:noFill/>
            </p:spPr>
            <p:txBody>
              <a:bodyPr wrap="square" rtlCol="0">
                <a:spAutoFit/>
              </a:bodyPr>
              <a:lstStyle/>
              <a:p>
                <a:pPr algn="r"/>
                <a:r>
                  <a:rPr lang="en-ZA" sz="1600" dirty="0" err="1" smtClean="0"/>
                  <a:t>Bacillius</a:t>
                </a:r>
                <a:endParaRPr lang="en-ZA" sz="1600" dirty="0" smtClean="0"/>
              </a:p>
              <a:p>
                <a:pPr algn="r"/>
                <a:r>
                  <a:rPr lang="en-ZA" sz="1600" dirty="0" smtClean="0"/>
                  <a:t>Pseudomonas</a:t>
                </a:r>
              </a:p>
              <a:p>
                <a:pPr algn="r"/>
                <a:r>
                  <a:rPr lang="en-ZA" sz="1600" dirty="0" smtClean="0"/>
                  <a:t>Clostridium</a:t>
                </a:r>
                <a:endParaRPr lang="en-ZA" sz="1600" dirty="0"/>
              </a:p>
            </p:txBody>
          </p:sp>
          <p:sp>
            <p:nvSpPr>
              <p:cNvPr id="39" name="Rounded Rectangle 38"/>
              <p:cNvSpPr/>
              <p:nvPr/>
            </p:nvSpPr>
            <p:spPr>
              <a:xfrm>
                <a:off x="4593462" y="2606082"/>
                <a:ext cx="1824940" cy="1245083"/>
              </a:xfrm>
              <a:prstGeom prst="round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cxnSp>
            <p:nvCxnSpPr>
              <p:cNvPr id="41" name="Straight Arrow Connector 40"/>
              <p:cNvCxnSpPr>
                <a:stCxn id="39" idx="2"/>
              </p:cNvCxnSpPr>
              <p:nvPr/>
            </p:nvCxnSpPr>
            <p:spPr>
              <a:xfrm flipH="1">
                <a:off x="5502539" y="3851165"/>
                <a:ext cx="3393" cy="503305"/>
              </a:xfrm>
              <a:prstGeom prst="straightConnector1">
                <a:avLst/>
              </a:prstGeom>
              <a:ln w="28575">
                <a:solidFill>
                  <a:schemeClr val="accent2">
                    <a:lumMod val="60000"/>
                    <a:lumOff val="40000"/>
                  </a:schemeClr>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44" name="Straight Arrow Connector 43"/>
              <p:cNvCxnSpPr/>
              <p:nvPr/>
            </p:nvCxnSpPr>
            <p:spPr>
              <a:xfrm>
                <a:off x="6431953" y="3732505"/>
                <a:ext cx="633554" cy="567856"/>
              </a:xfrm>
              <a:prstGeom prst="straightConnector1">
                <a:avLst/>
              </a:prstGeom>
              <a:ln w="28575">
                <a:solidFill>
                  <a:schemeClr val="accent2">
                    <a:lumMod val="60000"/>
                    <a:lumOff val="40000"/>
                  </a:schemeClr>
                </a:solidFill>
                <a:prstDash val="sysDash"/>
                <a:tailEnd type="triangle"/>
              </a:ln>
            </p:spPr>
            <p:style>
              <a:lnRef idx="1">
                <a:schemeClr val="accent6"/>
              </a:lnRef>
              <a:fillRef idx="0">
                <a:schemeClr val="accent6"/>
              </a:fillRef>
              <a:effectRef idx="0">
                <a:schemeClr val="accent6"/>
              </a:effectRef>
              <a:fontRef idx="minor">
                <a:schemeClr val="tx1"/>
              </a:fontRef>
            </p:style>
          </p:cxnSp>
          <p:cxnSp>
            <p:nvCxnSpPr>
              <p:cNvPr id="49" name="Straight Arrow Connector 48"/>
              <p:cNvCxnSpPr/>
              <p:nvPr/>
            </p:nvCxnSpPr>
            <p:spPr>
              <a:xfrm flipH="1">
                <a:off x="4273593" y="3829874"/>
                <a:ext cx="413739" cy="524596"/>
              </a:xfrm>
              <a:prstGeom prst="straightConnector1">
                <a:avLst/>
              </a:prstGeom>
              <a:ln w="28575">
                <a:solidFill>
                  <a:schemeClr val="accent2">
                    <a:lumMod val="60000"/>
                    <a:lumOff val="40000"/>
                  </a:schemeClr>
                </a:solidFill>
                <a:prstDash val="sysDash"/>
                <a:tailEnd type="triangle"/>
              </a:ln>
            </p:spPr>
            <p:style>
              <a:lnRef idx="1">
                <a:schemeClr val="accent6"/>
              </a:lnRef>
              <a:fillRef idx="0">
                <a:schemeClr val="accent6"/>
              </a:fillRef>
              <a:effectRef idx="0">
                <a:schemeClr val="accent6"/>
              </a:effectRef>
              <a:fontRef idx="minor">
                <a:schemeClr val="tx1"/>
              </a:fontRef>
            </p:style>
          </p:cxnSp>
        </p:grpSp>
      </p:grpSp>
      <p:sp>
        <p:nvSpPr>
          <p:cNvPr id="10" name="Rounded Rectangle 9"/>
          <p:cNvSpPr/>
          <p:nvPr/>
        </p:nvSpPr>
        <p:spPr>
          <a:xfrm>
            <a:off x="1346359" y="1235024"/>
            <a:ext cx="845501" cy="5994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800" dirty="0" smtClean="0"/>
              <a:t>NH</a:t>
            </a:r>
            <a:r>
              <a:rPr lang="en-ZA" sz="2800" baseline="-25000" dirty="0" smtClean="0"/>
              <a:t>4</a:t>
            </a:r>
            <a:endParaRPr lang="en-ZA" sz="2800" dirty="0"/>
          </a:p>
        </p:txBody>
      </p:sp>
      <p:sp>
        <p:nvSpPr>
          <p:cNvPr id="12" name="Rounded Rectangle 11"/>
          <p:cNvSpPr/>
          <p:nvPr/>
        </p:nvSpPr>
        <p:spPr>
          <a:xfrm>
            <a:off x="1301353" y="2705392"/>
            <a:ext cx="900271" cy="59944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a:t>NO</a:t>
            </a:r>
            <a:r>
              <a:rPr lang="en-ZA" sz="2800" baseline="-25000" dirty="0"/>
              <a:t>2</a:t>
            </a:r>
            <a:r>
              <a:rPr lang="en-ZA" sz="2800" baseline="30000" dirty="0"/>
              <a:t>-</a:t>
            </a:r>
            <a:endParaRPr lang="en-ZA" sz="2800" dirty="0"/>
          </a:p>
        </p:txBody>
      </p:sp>
      <p:sp>
        <p:nvSpPr>
          <p:cNvPr id="13" name="Rounded Rectangle 12"/>
          <p:cNvSpPr/>
          <p:nvPr/>
        </p:nvSpPr>
        <p:spPr>
          <a:xfrm>
            <a:off x="1308400" y="4175760"/>
            <a:ext cx="900271" cy="599440"/>
          </a:xfrm>
          <a:prstGeom prst="roundRect">
            <a:avLst/>
          </a:prstGeom>
          <a:gradFill flip="none" rotWithShape="1">
            <a:gsLst>
              <a:gs pos="0">
                <a:schemeClr val="accent1"/>
              </a:gs>
              <a:gs pos="100000">
                <a:srgbClr val="C000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smtClean="0"/>
              <a:t>NO</a:t>
            </a:r>
            <a:r>
              <a:rPr lang="en-ZA" sz="2800" baseline="-25000" dirty="0" smtClean="0"/>
              <a:t>3</a:t>
            </a:r>
            <a:r>
              <a:rPr lang="en-ZA" sz="2800" baseline="30000" dirty="0" smtClean="0"/>
              <a:t>-</a:t>
            </a:r>
            <a:endParaRPr lang="en-ZA" sz="2800" dirty="0"/>
          </a:p>
        </p:txBody>
      </p:sp>
      <p:sp>
        <p:nvSpPr>
          <p:cNvPr id="14" name="Rounded Rectangle 13"/>
          <p:cNvSpPr/>
          <p:nvPr/>
        </p:nvSpPr>
        <p:spPr>
          <a:xfrm>
            <a:off x="4527028" y="4175760"/>
            <a:ext cx="761444" cy="5994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smtClean="0"/>
              <a:t>NO</a:t>
            </a:r>
            <a:endParaRPr lang="en-ZA" sz="2800" dirty="0"/>
          </a:p>
        </p:txBody>
      </p:sp>
      <p:sp>
        <p:nvSpPr>
          <p:cNvPr id="15" name="Rounded Rectangle 14"/>
          <p:cNvSpPr/>
          <p:nvPr/>
        </p:nvSpPr>
        <p:spPr>
          <a:xfrm>
            <a:off x="5939982" y="4165600"/>
            <a:ext cx="845818" cy="5994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smtClean="0"/>
              <a:t>N</a:t>
            </a:r>
            <a:r>
              <a:rPr lang="en-ZA" sz="2800" baseline="-25000" dirty="0" smtClean="0"/>
              <a:t>2</a:t>
            </a:r>
            <a:r>
              <a:rPr lang="en-ZA" sz="2800" dirty="0"/>
              <a:t>O</a:t>
            </a:r>
          </a:p>
        </p:txBody>
      </p:sp>
      <p:sp>
        <p:nvSpPr>
          <p:cNvPr id="16" name="Rounded Rectangle 15"/>
          <p:cNvSpPr/>
          <p:nvPr/>
        </p:nvSpPr>
        <p:spPr>
          <a:xfrm>
            <a:off x="7437310" y="4175760"/>
            <a:ext cx="672539" cy="5994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smtClean="0"/>
              <a:t>N</a:t>
            </a:r>
            <a:r>
              <a:rPr lang="en-ZA" sz="2800" baseline="-25000" dirty="0" smtClean="0"/>
              <a:t>2</a:t>
            </a:r>
            <a:endParaRPr lang="en-ZA" sz="2800" dirty="0"/>
          </a:p>
        </p:txBody>
      </p:sp>
      <p:sp>
        <p:nvSpPr>
          <p:cNvPr id="17" name="Rounded Rectangle 16"/>
          <p:cNvSpPr/>
          <p:nvPr/>
        </p:nvSpPr>
        <p:spPr>
          <a:xfrm>
            <a:off x="2963606" y="4165600"/>
            <a:ext cx="911912" cy="599440"/>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ZA" sz="2800" dirty="0"/>
              <a:t>NO</a:t>
            </a:r>
            <a:r>
              <a:rPr lang="en-ZA" sz="2800" baseline="-25000" dirty="0"/>
              <a:t>2</a:t>
            </a:r>
            <a:r>
              <a:rPr lang="en-ZA" sz="2800" baseline="30000" dirty="0"/>
              <a:t>-</a:t>
            </a:r>
            <a:endParaRPr lang="en-ZA" sz="2800" dirty="0"/>
          </a:p>
        </p:txBody>
      </p:sp>
      <p:sp>
        <p:nvSpPr>
          <p:cNvPr id="11" name="TextBox 10"/>
          <p:cNvSpPr txBox="1"/>
          <p:nvPr/>
        </p:nvSpPr>
        <p:spPr>
          <a:xfrm rot="16200000">
            <a:off x="-985386" y="2582618"/>
            <a:ext cx="3264474" cy="615553"/>
          </a:xfrm>
          <a:prstGeom prst="rect">
            <a:avLst/>
          </a:prstGeom>
          <a:noFill/>
        </p:spPr>
        <p:txBody>
          <a:bodyPr wrap="square" rtlCol="0">
            <a:spAutoFit/>
          </a:bodyPr>
          <a:lstStyle/>
          <a:p>
            <a:pPr algn="ctr"/>
            <a:r>
              <a:rPr lang="en-ZA" b="1" spc="600" dirty="0" smtClean="0">
                <a:solidFill>
                  <a:schemeClr val="accent1"/>
                </a:solidFill>
                <a:latin typeface="Arial Black" panose="020B0A04020102020204" pitchFamily="34" charset="0"/>
              </a:rPr>
              <a:t>NITRIFICATION</a:t>
            </a:r>
          </a:p>
          <a:p>
            <a:pPr algn="ctr"/>
            <a:r>
              <a:rPr lang="en-ZA" sz="1600" b="1" dirty="0" smtClean="0">
                <a:solidFill>
                  <a:schemeClr val="accent1"/>
                </a:solidFill>
                <a:latin typeface="Arial Black" panose="020B0A04020102020204" pitchFamily="34" charset="0"/>
              </a:rPr>
              <a:t>(aerobic conditions)</a:t>
            </a:r>
            <a:endParaRPr lang="en-ZA" sz="1600" b="1" dirty="0">
              <a:solidFill>
                <a:schemeClr val="accent1"/>
              </a:solidFill>
              <a:latin typeface="Arial Black" panose="020B0A04020102020204" pitchFamily="34" charset="0"/>
            </a:endParaRPr>
          </a:p>
        </p:txBody>
      </p:sp>
      <p:sp>
        <p:nvSpPr>
          <p:cNvPr id="19" name="TextBox 18"/>
          <p:cNvSpPr txBox="1"/>
          <p:nvPr/>
        </p:nvSpPr>
        <p:spPr>
          <a:xfrm>
            <a:off x="3160640" y="5313932"/>
            <a:ext cx="3707180" cy="615553"/>
          </a:xfrm>
          <a:prstGeom prst="rect">
            <a:avLst/>
          </a:prstGeom>
          <a:noFill/>
        </p:spPr>
        <p:txBody>
          <a:bodyPr wrap="square" rtlCol="0">
            <a:spAutoFit/>
          </a:bodyPr>
          <a:lstStyle/>
          <a:p>
            <a:pPr algn="ctr"/>
            <a:r>
              <a:rPr lang="en-ZA" b="1" spc="600" dirty="0" smtClean="0">
                <a:solidFill>
                  <a:srgbClr val="C00000"/>
                </a:solidFill>
                <a:latin typeface="Arial Black" panose="020B0A04020102020204" pitchFamily="34" charset="0"/>
              </a:rPr>
              <a:t>DENITRIFICATION</a:t>
            </a:r>
          </a:p>
          <a:p>
            <a:pPr algn="ctr"/>
            <a:r>
              <a:rPr lang="en-ZA" sz="1600" b="1" dirty="0">
                <a:solidFill>
                  <a:srgbClr val="C00000"/>
                </a:solidFill>
                <a:latin typeface="Arial Black" panose="020B0A04020102020204" pitchFamily="34" charset="0"/>
              </a:rPr>
              <a:t>(anoxic conditions)</a:t>
            </a:r>
          </a:p>
        </p:txBody>
      </p:sp>
      <p:sp>
        <p:nvSpPr>
          <p:cNvPr id="18" name="TextBox 17"/>
          <p:cNvSpPr txBox="1"/>
          <p:nvPr/>
        </p:nvSpPr>
        <p:spPr>
          <a:xfrm>
            <a:off x="1185472" y="1834947"/>
            <a:ext cx="1193062" cy="307777"/>
          </a:xfrm>
          <a:prstGeom prst="rect">
            <a:avLst/>
          </a:prstGeom>
          <a:noFill/>
        </p:spPr>
        <p:txBody>
          <a:bodyPr wrap="square" rtlCol="0">
            <a:spAutoFit/>
          </a:bodyPr>
          <a:lstStyle/>
          <a:p>
            <a:pPr algn="ctr"/>
            <a:r>
              <a:rPr lang="en-ZA" sz="1400" dirty="0" smtClean="0"/>
              <a:t>Ammonia</a:t>
            </a:r>
            <a:endParaRPr lang="en-ZA" sz="1400" dirty="0"/>
          </a:p>
        </p:txBody>
      </p:sp>
      <p:sp>
        <p:nvSpPr>
          <p:cNvPr id="21" name="TextBox 20"/>
          <p:cNvSpPr txBox="1"/>
          <p:nvPr/>
        </p:nvSpPr>
        <p:spPr>
          <a:xfrm>
            <a:off x="1186796" y="3304832"/>
            <a:ext cx="1193062" cy="307777"/>
          </a:xfrm>
          <a:prstGeom prst="rect">
            <a:avLst/>
          </a:prstGeom>
          <a:noFill/>
        </p:spPr>
        <p:txBody>
          <a:bodyPr wrap="square" rtlCol="0">
            <a:spAutoFit/>
          </a:bodyPr>
          <a:lstStyle/>
          <a:p>
            <a:pPr algn="ctr"/>
            <a:r>
              <a:rPr lang="en-ZA" sz="1400" dirty="0" smtClean="0"/>
              <a:t>Nitrite</a:t>
            </a:r>
            <a:endParaRPr lang="en-ZA" sz="1400" dirty="0"/>
          </a:p>
        </p:txBody>
      </p:sp>
      <p:sp>
        <p:nvSpPr>
          <p:cNvPr id="22" name="TextBox 21"/>
          <p:cNvSpPr txBox="1"/>
          <p:nvPr/>
        </p:nvSpPr>
        <p:spPr>
          <a:xfrm>
            <a:off x="1154957" y="4765040"/>
            <a:ext cx="1193062" cy="307777"/>
          </a:xfrm>
          <a:prstGeom prst="rect">
            <a:avLst/>
          </a:prstGeom>
          <a:noFill/>
        </p:spPr>
        <p:txBody>
          <a:bodyPr wrap="square" rtlCol="0">
            <a:spAutoFit/>
          </a:bodyPr>
          <a:lstStyle/>
          <a:p>
            <a:pPr algn="ctr"/>
            <a:r>
              <a:rPr lang="en-ZA" sz="1400" dirty="0" smtClean="0"/>
              <a:t>Nitrate</a:t>
            </a:r>
            <a:endParaRPr lang="en-ZA" sz="1400" dirty="0"/>
          </a:p>
        </p:txBody>
      </p:sp>
      <p:sp>
        <p:nvSpPr>
          <p:cNvPr id="23" name="TextBox 22"/>
          <p:cNvSpPr txBox="1"/>
          <p:nvPr/>
        </p:nvSpPr>
        <p:spPr>
          <a:xfrm>
            <a:off x="2814863" y="4765041"/>
            <a:ext cx="1189578" cy="314434"/>
          </a:xfrm>
          <a:prstGeom prst="rect">
            <a:avLst/>
          </a:prstGeom>
          <a:noFill/>
        </p:spPr>
        <p:txBody>
          <a:bodyPr wrap="square" rtlCol="0">
            <a:spAutoFit/>
          </a:bodyPr>
          <a:lstStyle/>
          <a:p>
            <a:pPr algn="ctr"/>
            <a:r>
              <a:rPr lang="en-ZA" sz="1400" dirty="0" smtClean="0"/>
              <a:t>Nitrite</a:t>
            </a:r>
            <a:endParaRPr lang="en-ZA" sz="1400" dirty="0"/>
          </a:p>
        </p:txBody>
      </p:sp>
      <p:sp>
        <p:nvSpPr>
          <p:cNvPr id="24" name="TextBox 23"/>
          <p:cNvSpPr txBox="1"/>
          <p:nvPr/>
        </p:nvSpPr>
        <p:spPr>
          <a:xfrm>
            <a:off x="4312961" y="4775200"/>
            <a:ext cx="1189578" cy="314434"/>
          </a:xfrm>
          <a:prstGeom prst="rect">
            <a:avLst/>
          </a:prstGeom>
          <a:noFill/>
        </p:spPr>
        <p:txBody>
          <a:bodyPr wrap="square" rtlCol="0">
            <a:spAutoFit/>
          </a:bodyPr>
          <a:lstStyle/>
          <a:p>
            <a:pPr algn="ctr"/>
            <a:r>
              <a:rPr lang="en-ZA" sz="1400" dirty="0" smtClean="0"/>
              <a:t>Nitric Oxide</a:t>
            </a:r>
            <a:endParaRPr lang="en-ZA" sz="1400" dirty="0"/>
          </a:p>
        </p:txBody>
      </p:sp>
      <p:sp>
        <p:nvSpPr>
          <p:cNvPr id="25" name="TextBox 24"/>
          <p:cNvSpPr txBox="1"/>
          <p:nvPr/>
        </p:nvSpPr>
        <p:spPr>
          <a:xfrm>
            <a:off x="5772587" y="4747071"/>
            <a:ext cx="1189578" cy="314434"/>
          </a:xfrm>
          <a:prstGeom prst="rect">
            <a:avLst/>
          </a:prstGeom>
          <a:noFill/>
        </p:spPr>
        <p:txBody>
          <a:bodyPr wrap="square" rtlCol="0">
            <a:spAutoFit/>
          </a:bodyPr>
          <a:lstStyle/>
          <a:p>
            <a:pPr algn="ctr"/>
            <a:r>
              <a:rPr lang="en-ZA" sz="1400" dirty="0" smtClean="0"/>
              <a:t>Nitrous Oxide</a:t>
            </a:r>
            <a:endParaRPr lang="en-ZA" sz="1400" dirty="0"/>
          </a:p>
        </p:txBody>
      </p:sp>
      <p:sp>
        <p:nvSpPr>
          <p:cNvPr id="26" name="TextBox 25"/>
          <p:cNvSpPr txBox="1"/>
          <p:nvPr/>
        </p:nvSpPr>
        <p:spPr>
          <a:xfrm>
            <a:off x="7226014" y="4775200"/>
            <a:ext cx="1189578" cy="314434"/>
          </a:xfrm>
          <a:prstGeom prst="rect">
            <a:avLst/>
          </a:prstGeom>
          <a:noFill/>
        </p:spPr>
        <p:txBody>
          <a:bodyPr wrap="square" rtlCol="0">
            <a:spAutoFit/>
          </a:bodyPr>
          <a:lstStyle/>
          <a:p>
            <a:pPr algn="ctr"/>
            <a:r>
              <a:rPr lang="en-ZA" sz="1400" dirty="0" smtClean="0"/>
              <a:t>Nitrogen</a:t>
            </a:r>
            <a:endParaRPr lang="en-ZA" sz="1400" dirty="0"/>
          </a:p>
        </p:txBody>
      </p:sp>
      <p:sp>
        <p:nvSpPr>
          <p:cNvPr id="20" name="Down Arrow 19"/>
          <p:cNvSpPr/>
          <p:nvPr/>
        </p:nvSpPr>
        <p:spPr>
          <a:xfrm>
            <a:off x="1700806" y="2142241"/>
            <a:ext cx="101364" cy="46384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8" name="Down Arrow 27"/>
          <p:cNvSpPr/>
          <p:nvPr/>
        </p:nvSpPr>
        <p:spPr>
          <a:xfrm>
            <a:off x="1698936" y="3612609"/>
            <a:ext cx="101364" cy="463842"/>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29" name="Down Arrow 28"/>
          <p:cNvSpPr/>
          <p:nvPr/>
        </p:nvSpPr>
        <p:spPr>
          <a:xfrm rot="16200000">
            <a:off x="2559160" y="4233399"/>
            <a:ext cx="101364" cy="4638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0" name="Down Arrow 29"/>
          <p:cNvSpPr/>
          <p:nvPr/>
        </p:nvSpPr>
        <p:spPr>
          <a:xfrm rot="16200000">
            <a:off x="4150591" y="4229867"/>
            <a:ext cx="101364" cy="4638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1" name="Down Arrow 30"/>
          <p:cNvSpPr/>
          <p:nvPr/>
        </p:nvSpPr>
        <p:spPr>
          <a:xfrm rot="16200000">
            <a:off x="5563545" y="4242175"/>
            <a:ext cx="101364" cy="4638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2" name="Down Arrow 31"/>
          <p:cNvSpPr/>
          <p:nvPr/>
        </p:nvSpPr>
        <p:spPr>
          <a:xfrm rot="16200000">
            <a:off x="7049059" y="4240028"/>
            <a:ext cx="101364" cy="46384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1027" name="Group 1026"/>
          <p:cNvGrpSpPr/>
          <p:nvPr/>
        </p:nvGrpSpPr>
        <p:grpSpPr>
          <a:xfrm>
            <a:off x="1846572" y="2194472"/>
            <a:ext cx="2537136" cy="338554"/>
            <a:chOff x="1846572" y="2194472"/>
            <a:chExt cx="2537136" cy="338554"/>
          </a:xfrm>
        </p:grpSpPr>
        <p:grpSp>
          <p:nvGrpSpPr>
            <p:cNvPr id="58" name="Group 57"/>
            <p:cNvGrpSpPr/>
            <p:nvPr/>
          </p:nvGrpSpPr>
          <p:grpSpPr>
            <a:xfrm>
              <a:off x="2411770" y="2194472"/>
              <a:ext cx="1971938" cy="338554"/>
              <a:chOff x="2411770" y="2194472"/>
              <a:chExt cx="1971938" cy="338554"/>
            </a:xfrm>
          </p:grpSpPr>
          <p:sp>
            <p:nvSpPr>
              <p:cNvPr id="5" name="TextBox 4"/>
              <p:cNvSpPr txBox="1"/>
              <p:nvPr/>
            </p:nvSpPr>
            <p:spPr>
              <a:xfrm>
                <a:off x="2778428" y="2194472"/>
                <a:ext cx="1605280" cy="338554"/>
              </a:xfrm>
              <a:prstGeom prst="rect">
                <a:avLst/>
              </a:prstGeom>
              <a:noFill/>
            </p:spPr>
            <p:txBody>
              <a:bodyPr wrap="square" rtlCol="0">
                <a:spAutoFit/>
              </a:bodyPr>
              <a:lstStyle/>
              <a:p>
                <a:r>
                  <a:rPr lang="en-ZA" sz="1600" dirty="0" err="1" smtClean="0"/>
                  <a:t>Nitrosomonas</a:t>
                </a:r>
                <a:endParaRPr lang="en-ZA" sz="1600" dirty="0" smtClean="0"/>
              </a:p>
            </p:txBody>
          </p:sp>
          <p:pic>
            <p:nvPicPr>
              <p:cNvPr id="1026" name="Picture 2" descr="Résultat de recherche d'images pour &quot;bacteria carto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70" y="2232057"/>
                <a:ext cx="449048" cy="28421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3" name="Group 62"/>
            <p:cNvGrpSpPr/>
            <p:nvPr/>
          </p:nvGrpSpPr>
          <p:grpSpPr>
            <a:xfrm>
              <a:off x="1846572" y="2232057"/>
              <a:ext cx="2295872" cy="284210"/>
              <a:chOff x="1846572" y="2232057"/>
              <a:chExt cx="2295872" cy="284210"/>
            </a:xfrm>
          </p:grpSpPr>
          <p:cxnSp>
            <p:nvCxnSpPr>
              <p:cNvPr id="8" name="Straight Arrow Connector 7"/>
              <p:cNvCxnSpPr/>
              <p:nvPr/>
            </p:nvCxnSpPr>
            <p:spPr>
              <a:xfrm flipH="1">
                <a:off x="1846572" y="2374162"/>
                <a:ext cx="453215" cy="241"/>
              </a:xfrm>
              <a:prstGeom prst="straightConnector1">
                <a:avLst/>
              </a:prstGeom>
              <a:ln w="28575">
                <a:solidFill>
                  <a:srgbClr val="92D050"/>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33" name="Rounded Rectangle 32"/>
              <p:cNvSpPr/>
              <p:nvPr/>
            </p:nvSpPr>
            <p:spPr>
              <a:xfrm>
                <a:off x="2317504" y="2232057"/>
                <a:ext cx="1824940" cy="284210"/>
              </a:xfrm>
              <a:prstGeom prst="roundRect">
                <a:avLst/>
              </a:prstGeom>
              <a:no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grpSp>
        <p:nvGrpSpPr>
          <p:cNvPr id="62" name="Group 61"/>
          <p:cNvGrpSpPr/>
          <p:nvPr/>
        </p:nvGrpSpPr>
        <p:grpSpPr>
          <a:xfrm>
            <a:off x="1855800" y="3588628"/>
            <a:ext cx="2512071" cy="338554"/>
            <a:chOff x="1855800" y="3588628"/>
            <a:chExt cx="2512071" cy="338554"/>
          </a:xfrm>
        </p:grpSpPr>
        <p:sp>
          <p:nvSpPr>
            <p:cNvPr id="35" name="Rounded Rectangle 34"/>
            <p:cNvSpPr/>
            <p:nvPr/>
          </p:nvSpPr>
          <p:spPr>
            <a:xfrm>
              <a:off x="2321041" y="3622844"/>
              <a:ext cx="1554477" cy="284210"/>
            </a:xfrm>
            <a:prstGeom prst="roundRect">
              <a:avLst/>
            </a:prstGeom>
            <a:solidFill>
              <a:schemeClr val="bg1"/>
            </a:solidFill>
            <a:ln w="285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nvGrpSpPr>
            <p:cNvPr id="61" name="Group 60"/>
            <p:cNvGrpSpPr/>
            <p:nvPr/>
          </p:nvGrpSpPr>
          <p:grpSpPr>
            <a:xfrm>
              <a:off x="1855800" y="3588628"/>
              <a:ext cx="2512071" cy="338554"/>
              <a:chOff x="1855800" y="3588628"/>
              <a:chExt cx="2512071" cy="338554"/>
            </a:xfrm>
          </p:grpSpPr>
          <p:pic>
            <p:nvPicPr>
              <p:cNvPr id="36" name="Picture 2" descr="Résultat de recherche d'images pour &quot;bacteria carto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64516" y="3622844"/>
                <a:ext cx="449048" cy="28421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Straight Arrow Connector 39"/>
              <p:cNvCxnSpPr/>
              <p:nvPr/>
            </p:nvCxnSpPr>
            <p:spPr>
              <a:xfrm flipH="1">
                <a:off x="1855800" y="3764949"/>
                <a:ext cx="453215" cy="241"/>
              </a:xfrm>
              <a:prstGeom prst="straightConnector1">
                <a:avLst/>
              </a:prstGeom>
              <a:ln w="28575">
                <a:solidFill>
                  <a:srgbClr val="92D050"/>
                </a:solidFill>
                <a:prstDash val="sysDash"/>
                <a:tailEnd type="triangle"/>
              </a:ln>
            </p:spPr>
            <p:style>
              <a:lnRef idx="1">
                <a:schemeClr val="accent6"/>
              </a:lnRef>
              <a:fillRef idx="0">
                <a:schemeClr val="accent6"/>
              </a:fillRef>
              <a:effectRef idx="0">
                <a:schemeClr val="accent6"/>
              </a:effectRef>
              <a:fontRef idx="minor">
                <a:schemeClr val="tx1"/>
              </a:fontRef>
            </p:style>
          </p:cxnSp>
          <p:sp>
            <p:nvSpPr>
              <p:cNvPr id="37" name="TextBox 36"/>
              <p:cNvSpPr txBox="1"/>
              <p:nvPr/>
            </p:nvSpPr>
            <p:spPr>
              <a:xfrm>
                <a:off x="2762591" y="3588628"/>
                <a:ext cx="1605280" cy="338554"/>
              </a:xfrm>
              <a:prstGeom prst="rect">
                <a:avLst/>
              </a:prstGeom>
              <a:noFill/>
            </p:spPr>
            <p:txBody>
              <a:bodyPr wrap="square" rtlCol="0">
                <a:spAutoFit/>
              </a:bodyPr>
              <a:lstStyle/>
              <a:p>
                <a:r>
                  <a:rPr lang="en-ZA" sz="1600" dirty="0" err="1" smtClean="0"/>
                  <a:t>Nitrobacter</a:t>
                </a:r>
                <a:endParaRPr lang="en-ZA" sz="1600" dirty="0" smtClean="0"/>
              </a:p>
            </p:txBody>
          </p:sp>
        </p:grpSp>
      </p:grpSp>
      <p:graphicFrame>
        <p:nvGraphicFramePr>
          <p:cNvPr id="54" name="Table 53"/>
          <p:cNvGraphicFramePr>
            <a:graphicFrameLocks noGrp="1"/>
          </p:cNvGraphicFramePr>
          <p:nvPr>
            <p:extLst>
              <p:ext uri="{D42A27DB-BD31-4B8C-83A1-F6EECF244321}">
                <p14:modId xmlns:p14="http://schemas.microsoft.com/office/powerpoint/2010/main" val="2953571842"/>
              </p:ext>
            </p:extLst>
          </p:nvPr>
        </p:nvGraphicFramePr>
        <p:xfrm>
          <a:off x="3013515" y="9289"/>
          <a:ext cx="6130485" cy="1432560"/>
        </p:xfrm>
        <a:graphic>
          <a:graphicData uri="http://schemas.openxmlformats.org/drawingml/2006/table">
            <a:tbl>
              <a:tblPr firstRow="1" bandRow="1">
                <a:effectLst>
                  <a:outerShdw blurRad="50800" dist="38100" dir="8100000" algn="tr" rotWithShape="0">
                    <a:prstClr val="black">
                      <a:alpha val="40000"/>
                    </a:prstClr>
                  </a:outerShdw>
                </a:effectLst>
                <a:tableStyleId>{5940675A-B579-460E-94D1-54222C63F5DA}</a:tableStyleId>
              </a:tblPr>
              <a:tblGrid>
                <a:gridCol w="1098977"/>
                <a:gridCol w="5031508"/>
              </a:tblGrid>
              <a:tr h="335605">
                <a:tc>
                  <a:txBody>
                    <a:bodyPr/>
                    <a:lstStyle/>
                    <a:p>
                      <a:pPr>
                        <a:spcBef>
                          <a:spcPts val="600"/>
                        </a:spcBef>
                        <a:spcAft>
                          <a:spcPts val="600"/>
                        </a:spcAft>
                      </a:pPr>
                      <a:r>
                        <a:rPr lang="en-ZA" sz="1200" b="1" dirty="0" smtClean="0"/>
                        <a:t>Nitrification</a:t>
                      </a:r>
                    </a:p>
                    <a:p>
                      <a:pPr>
                        <a:spcBef>
                          <a:spcPts val="600"/>
                        </a:spcBef>
                        <a:spcAft>
                          <a:spcPts val="600"/>
                        </a:spcAft>
                      </a:pPr>
                      <a:endParaRPr lang="en-ZA" sz="1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600"/>
                        </a:spcAft>
                      </a:pPr>
                      <a:r>
                        <a:rPr lang="en-ZA" sz="1200" baseline="0" dirty="0" smtClean="0"/>
                        <a:t>Biological conversion of ammonium to Nitrate. </a:t>
                      </a:r>
                      <a:r>
                        <a:rPr lang="en-ZA" sz="1200" baseline="0" dirty="0" err="1" smtClean="0"/>
                        <a:t>Nitrifiers</a:t>
                      </a:r>
                      <a:r>
                        <a:rPr lang="en-ZA" sz="1200" baseline="0" dirty="0" smtClean="0"/>
                        <a:t> (aerobes bacteria) work strictly under aerobic conditions (DO &gt; 1.0 mg/L)</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r h="596894">
                <a:tc>
                  <a:txBody>
                    <a:bodyPr/>
                    <a:lstStyle/>
                    <a:p>
                      <a:pPr>
                        <a:spcBef>
                          <a:spcPts val="600"/>
                        </a:spcBef>
                        <a:spcAft>
                          <a:spcPts val="600"/>
                        </a:spcAft>
                      </a:pPr>
                      <a:r>
                        <a:rPr lang="en-ZA" sz="1200" b="1" dirty="0" smtClean="0"/>
                        <a:t>Denitrification</a:t>
                      </a:r>
                      <a:endParaRPr lang="en-ZA" sz="1200" b="1" dirty="0"/>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spcBef>
                          <a:spcPts val="600"/>
                        </a:spcBef>
                        <a:spcAft>
                          <a:spcPts val="600"/>
                        </a:spcAft>
                      </a:pPr>
                      <a:r>
                        <a:rPr lang="en-ZA" sz="1200" dirty="0" smtClean="0"/>
                        <a:t>Biological reduction of Nitrate to Nitrogen gas. Heterotrophic (facultative) bacteria get their oxygen by taking dissolved oxygen out of the water or by taking it off nitrate molecules. Denitrification occurs when oxygen levels are depleted and nitrate</a:t>
                      </a:r>
                      <a:r>
                        <a:rPr lang="en-ZA" sz="1200" baseline="0" dirty="0" smtClean="0"/>
                        <a:t> becomes the primary oxygen source for microorganisms. </a:t>
                      </a:r>
                      <a:endParaRPr lang="en-ZA" sz="1200"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55" name="Cloud Callout 54"/>
          <p:cNvSpPr/>
          <p:nvPr/>
        </p:nvSpPr>
        <p:spPr>
          <a:xfrm>
            <a:off x="7233609" y="3165894"/>
            <a:ext cx="1879439" cy="926278"/>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775403 w 2594086"/>
              <a:gd name="connsiteY0" fmla="*/ 760848 h 676309"/>
              <a:gd name="connsiteX1" fmla="*/ 756617 w 2594086"/>
              <a:gd name="connsiteY1" fmla="*/ 779634 h 676309"/>
              <a:gd name="connsiteX2" fmla="*/ 737831 w 2594086"/>
              <a:gd name="connsiteY2" fmla="*/ 760848 h 676309"/>
              <a:gd name="connsiteX3" fmla="*/ 756617 w 2594086"/>
              <a:gd name="connsiteY3" fmla="*/ 742062 h 676309"/>
              <a:gd name="connsiteX4" fmla="*/ 775403 w 2594086"/>
              <a:gd name="connsiteY4" fmla="*/ 760848 h 676309"/>
              <a:gd name="connsiteX0" fmla="*/ 827748 w 2594086"/>
              <a:gd name="connsiteY0" fmla="*/ 734600 h 676309"/>
              <a:gd name="connsiteX1" fmla="*/ 790175 w 2594086"/>
              <a:gd name="connsiteY1" fmla="*/ 772173 h 676309"/>
              <a:gd name="connsiteX2" fmla="*/ 752602 w 2594086"/>
              <a:gd name="connsiteY2" fmla="*/ 734600 h 676309"/>
              <a:gd name="connsiteX3" fmla="*/ 790175 w 2594086"/>
              <a:gd name="connsiteY3" fmla="*/ 697027 h 676309"/>
              <a:gd name="connsiteX4" fmla="*/ 827748 w 2594086"/>
              <a:gd name="connsiteY4" fmla="*/ 734600 h 676309"/>
              <a:gd name="connsiteX0" fmla="*/ 909688 w 2594086"/>
              <a:gd name="connsiteY0" fmla="*/ 685204 h 676309"/>
              <a:gd name="connsiteX1" fmla="*/ 853329 w 2594086"/>
              <a:gd name="connsiteY1" fmla="*/ 741563 h 676309"/>
              <a:gd name="connsiteX2" fmla="*/ 796970 w 2594086"/>
              <a:gd name="connsiteY2" fmla="*/ 685204 h 676309"/>
              <a:gd name="connsiteX3" fmla="*/ 853329 w 2594086"/>
              <a:gd name="connsiteY3" fmla="*/ 628845 h 676309"/>
              <a:gd name="connsiteX4" fmla="*/ 909688 w 2594086"/>
              <a:gd name="connsiteY4" fmla="*/ 685204 h 676309"/>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9908"/>
              <a:gd name="connsiteX1" fmla="*/ 5659 w 43256"/>
              <a:gd name="connsiteY1" fmla="*/ 6766 h 49908"/>
              <a:gd name="connsiteX2" fmla="*/ 14041 w 43256"/>
              <a:gd name="connsiteY2" fmla="*/ 5061 h 49908"/>
              <a:gd name="connsiteX3" fmla="*/ 22492 w 43256"/>
              <a:gd name="connsiteY3" fmla="*/ 3291 h 49908"/>
              <a:gd name="connsiteX4" fmla="*/ 25785 w 43256"/>
              <a:gd name="connsiteY4" fmla="*/ 59 h 49908"/>
              <a:gd name="connsiteX5" fmla="*/ 29869 w 43256"/>
              <a:gd name="connsiteY5" fmla="*/ 2340 h 49908"/>
              <a:gd name="connsiteX6" fmla="*/ 35499 w 43256"/>
              <a:gd name="connsiteY6" fmla="*/ 549 h 49908"/>
              <a:gd name="connsiteX7" fmla="*/ 38354 w 43256"/>
              <a:gd name="connsiteY7" fmla="*/ 5435 h 49908"/>
              <a:gd name="connsiteX8" fmla="*/ 42018 w 43256"/>
              <a:gd name="connsiteY8" fmla="*/ 10177 h 49908"/>
              <a:gd name="connsiteX9" fmla="*/ 41854 w 43256"/>
              <a:gd name="connsiteY9" fmla="*/ 15319 h 49908"/>
              <a:gd name="connsiteX10" fmla="*/ 43052 w 43256"/>
              <a:gd name="connsiteY10" fmla="*/ 23181 h 49908"/>
              <a:gd name="connsiteX11" fmla="*/ 37440 w 43256"/>
              <a:gd name="connsiteY11" fmla="*/ 30063 h 49908"/>
              <a:gd name="connsiteX12" fmla="*/ 35431 w 43256"/>
              <a:gd name="connsiteY12" fmla="*/ 35960 h 49908"/>
              <a:gd name="connsiteX13" fmla="*/ 28591 w 43256"/>
              <a:gd name="connsiteY13" fmla="*/ 36674 h 49908"/>
              <a:gd name="connsiteX14" fmla="*/ 23703 w 43256"/>
              <a:gd name="connsiteY14" fmla="*/ 42965 h 49908"/>
              <a:gd name="connsiteX15" fmla="*/ 16516 w 43256"/>
              <a:gd name="connsiteY15" fmla="*/ 39125 h 49908"/>
              <a:gd name="connsiteX16" fmla="*/ 5840 w 43256"/>
              <a:gd name="connsiteY16" fmla="*/ 35331 h 49908"/>
              <a:gd name="connsiteX17" fmla="*/ 1146 w 43256"/>
              <a:gd name="connsiteY17" fmla="*/ 31109 h 49908"/>
              <a:gd name="connsiteX18" fmla="*/ 2149 w 43256"/>
              <a:gd name="connsiteY18" fmla="*/ 25410 h 49908"/>
              <a:gd name="connsiteX19" fmla="*/ 31 w 43256"/>
              <a:gd name="connsiteY19" fmla="*/ 19563 h 49908"/>
              <a:gd name="connsiteX20" fmla="*/ 3899 w 43256"/>
              <a:gd name="connsiteY20" fmla="*/ 14366 h 49908"/>
              <a:gd name="connsiteX21" fmla="*/ 3936 w 43256"/>
              <a:gd name="connsiteY21" fmla="*/ 14229 h 49908"/>
              <a:gd name="connsiteX0" fmla="*/ 777565 w 2597449"/>
              <a:gd name="connsiteY0" fmla="*/ 758641 h 781321"/>
              <a:gd name="connsiteX1" fmla="*/ 758779 w 2597449"/>
              <a:gd name="connsiteY1" fmla="*/ 777427 h 781321"/>
              <a:gd name="connsiteX2" fmla="*/ 739993 w 2597449"/>
              <a:gd name="connsiteY2" fmla="*/ 758641 h 781321"/>
              <a:gd name="connsiteX3" fmla="*/ 758779 w 2597449"/>
              <a:gd name="connsiteY3" fmla="*/ 739855 h 781321"/>
              <a:gd name="connsiteX4" fmla="*/ 777565 w 2597449"/>
              <a:gd name="connsiteY4" fmla="*/ 758641 h 781321"/>
              <a:gd name="connsiteX0" fmla="*/ 829910 w 2597449"/>
              <a:gd name="connsiteY0" fmla="*/ 732393 h 781321"/>
              <a:gd name="connsiteX1" fmla="*/ 792337 w 2597449"/>
              <a:gd name="connsiteY1" fmla="*/ 769966 h 781321"/>
              <a:gd name="connsiteX2" fmla="*/ 957964 w 2597449"/>
              <a:gd name="connsiteY2" fmla="*/ 529193 h 781321"/>
              <a:gd name="connsiteX3" fmla="*/ 792337 w 2597449"/>
              <a:gd name="connsiteY3" fmla="*/ 694820 h 781321"/>
              <a:gd name="connsiteX4" fmla="*/ 829910 w 2597449"/>
              <a:gd name="connsiteY4" fmla="*/ 732393 h 781321"/>
              <a:gd name="connsiteX0" fmla="*/ 911850 w 2597449"/>
              <a:gd name="connsiteY0" fmla="*/ 682997 h 781321"/>
              <a:gd name="connsiteX1" fmla="*/ 855491 w 2597449"/>
              <a:gd name="connsiteY1" fmla="*/ 739356 h 781321"/>
              <a:gd name="connsiteX2" fmla="*/ 799132 w 2597449"/>
              <a:gd name="connsiteY2" fmla="*/ 682997 h 781321"/>
              <a:gd name="connsiteX3" fmla="*/ 855491 w 2597449"/>
              <a:gd name="connsiteY3" fmla="*/ 626638 h 781321"/>
              <a:gd name="connsiteX4" fmla="*/ 911850 w 2597449"/>
              <a:gd name="connsiteY4" fmla="*/ 682997 h 781321"/>
              <a:gd name="connsiteX0" fmla="*/ 4729 w 43256"/>
              <a:gd name="connsiteY0" fmla="*/ 26036 h 49908"/>
              <a:gd name="connsiteX1" fmla="*/ 2196 w 43256"/>
              <a:gd name="connsiteY1" fmla="*/ 25239 h 49908"/>
              <a:gd name="connsiteX2" fmla="*/ 6964 w 43256"/>
              <a:gd name="connsiteY2" fmla="*/ 34758 h 49908"/>
              <a:gd name="connsiteX3" fmla="*/ 5856 w 43256"/>
              <a:gd name="connsiteY3" fmla="*/ 35139 h 49908"/>
              <a:gd name="connsiteX4" fmla="*/ 16514 w 43256"/>
              <a:gd name="connsiteY4" fmla="*/ 38949 h 49908"/>
              <a:gd name="connsiteX5" fmla="*/ 15846 w 43256"/>
              <a:gd name="connsiteY5" fmla="*/ 37209 h 49908"/>
              <a:gd name="connsiteX6" fmla="*/ 28863 w 43256"/>
              <a:gd name="connsiteY6" fmla="*/ 34610 h 49908"/>
              <a:gd name="connsiteX7" fmla="*/ 28596 w 43256"/>
              <a:gd name="connsiteY7" fmla="*/ 36519 h 49908"/>
              <a:gd name="connsiteX8" fmla="*/ 34165 w 43256"/>
              <a:gd name="connsiteY8" fmla="*/ 22813 h 49908"/>
              <a:gd name="connsiteX9" fmla="*/ 37416 w 43256"/>
              <a:gd name="connsiteY9" fmla="*/ 29949 h 49908"/>
              <a:gd name="connsiteX10" fmla="*/ 41834 w 43256"/>
              <a:gd name="connsiteY10" fmla="*/ 15213 h 49908"/>
              <a:gd name="connsiteX11" fmla="*/ 40386 w 43256"/>
              <a:gd name="connsiteY11" fmla="*/ 17889 h 49908"/>
              <a:gd name="connsiteX12" fmla="*/ 38360 w 43256"/>
              <a:gd name="connsiteY12" fmla="*/ 5285 h 49908"/>
              <a:gd name="connsiteX13" fmla="*/ 38436 w 43256"/>
              <a:gd name="connsiteY13" fmla="*/ 6549 h 49908"/>
              <a:gd name="connsiteX14" fmla="*/ 29114 w 43256"/>
              <a:gd name="connsiteY14" fmla="*/ 3811 h 49908"/>
              <a:gd name="connsiteX15" fmla="*/ 29856 w 43256"/>
              <a:gd name="connsiteY15" fmla="*/ 2199 h 49908"/>
              <a:gd name="connsiteX16" fmla="*/ 22177 w 43256"/>
              <a:gd name="connsiteY16" fmla="*/ 4579 h 49908"/>
              <a:gd name="connsiteX17" fmla="*/ 22536 w 43256"/>
              <a:gd name="connsiteY17" fmla="*/ 3189 h 49908"/>
              <a:gd name="connsiteX18" fmla="*/ 14036 w 43256"/>
              <a:gd name="connsiteY18" fmla="*/ 5051 h 49908"/>
              <a:gd name="connsiteX19" fmla="*/ 15336 w 43256"/>
              <a:gd name="connsiteY19" fmla="*/ 6399 h 49908"/>
              <a:gd name="connsiteX20" fmla="*/ 4163 w 43256"/>
              <a:gd name="connsiteY20" fmla="*/ 15648 h 49908"/>
              <a:gd name="connsiteX21" fmla="*/ 3936 w 43256"/>
              <a:gd name="connsiteY21" fmla="*/ 14229 h 49908"/>
              <a:gd name="connsiteX0" fmla="*/ 3936 w 43256"/>
              <a:gd name="connsiteY0" fmla="*/ 14229 h 49908"/>
              <a:gd name="connsiteX1" fmla="*/ 5659 w 43256"/>
              <a:gd name="connsiteY1" fmla="*/ 6766 h 49908"/>
              <a:gd name="connsiteX2" fmla="*/ 14041 w 43256"/>
              <a:gd name="connsiteY2" fmla="*/ 5061 h 49908"/>
              <a:gd name="connsiteX3" fmla="*/ 22492 w 43256"/>
              <a:gd name="connsiteY3" fmla="*/ 3291 h 49908"/>
              <a:gd name="connsiteX4" fmla="*/ 25785 w 43256"/>
              <a:gd name="connsiteY4" fmla="*/ 59 h 49908"/>
              <a:gd name="connsiteX5" fmla="*/ 29869 w 43256"/>
              <a:gd name="connsiteY5" fmla="*/ 2340 h 49908"/>
              <a:gd name="connsiteX6" fmla="*/ 35499 w 43256"/>
              <a:gd name="connsiteY6" fmla="*/ 549 h 49908"/>
              <a:gd name="connsiteX7" fmla="*/ 38354 w 43256"/>
              <a:gd name="connsiteY7" fmla="*/ 5435 h 49908"/>
              <a:gd name="connsiteX8" fmla="*/ 42018 w 43256"/>
              <a:gd name="connsiteY8" fmla="*/ 10177 h 49908"/>
              <a:gd name="connsiteX9" fmla="*/ 41854 w 43256"/>
              <a:gd name="connsiteY9" fmla="*/ 15319 h 49908"/>
              <a:gd name="connsiteX10" fmla="*/ 43052 w 43256"/>
              <a:gd name="connsiteY10" fmla="*/ 23181 h 49908"/>
              <a:gd name="connsiteX11" fmla="*/ 37440 w 43256"/>
              <a:gd name="connsiteY11" fmla="*/ 30063 h 49908"/>
              <a:gd name="connsiteX12" fmla="*/ 35431 w 43256"/>
              <a:gd name="connsiteY12" fmla="*/ 35960 h 49908"/>
              <a:gd name="connsiteX13" fmla="*/ 28591 w 43256"/>
              <a:gd name="connsiteY13" fmla="*/ 36674 h 49908"/>
              <a:gd name="connsiteX14" fmla="*/ 23703 w 43256"/>
              <a:gd name="connsiteY14" fmla="*/ 42965 h 49908"/>
              <a:gd name="connsiteX15" fmla="*/ 16516 w 43256"/>
              <a:gd name="connsiteY15" fmla="*/ 39125 h 49908"/>
              <a:gd name="connsiteX16" fmla="*/ 5840 w 43256"/>
              <a:gd name="connsiteY16" fmla="*/ 35331 h 49908"/>
              <a:gd name="connsiteX17" fmla="*/ 1146 w 43256"/>
              <a:gd name="connsiteY17" fmla="*/ 31109 h 49908"/>
              <a:gd name="connsiteX18" fmla="*/ 2149 w 43256"/>
              <a:gd name="connsiteY18" fmla="*/ 25410 h 49908"/>
              <a:gd name="connsiteX19" fmla="*/ 31 w 43256"/>
              <a:gd name="connsiteY19" fmla="*/ 19563 h 49908"/>
              <a:gd name="connsiteX20" fmla="*/ 3899 w 43256"/>
              <a:gd name="connsiteY20" fmla="*/ 14366 h 49908"/>
              <a:gd name="connsiteX21" fmla="*/ 3936 w 43256"/>
              <a:gd name="connsiteY21" fmla="*/ 14229 h 49908"/>
              <a:gd name="connsiteX0" fmla="*/ 777565 w 2597449"/>
              <a:gd name="connsiteY0" fmla="*/ 758641 h 781321"/>
              <a:gd name="connsiteX1" fmla="*/ 758779 w 2597449"/>
              <a:gd name="connsiteY1" fmla="*/ 777427 h 781321"/>
              <a:gd name="connsiteX2" fmla="*/ 739993 w 2597449"/>
              <a:gd name="connsiteY2" fmla="*/ 758641 h 781321"/>
              <a:gd name="connsiteX3" fmla="*/ 758779 w 2597449"/>
              <a:gd name="connsiteY3" fmla="*/ 739855 h 781321"/>
              <a:gd name="connsiteX4" fmla="*/ 777565 w 2597449"/>
              <a:gd name="connsiteY4" fmla="*/ 758641 h 781321"/>
              <a:gd name="connsiteX0" fmla="*/ 829910 w 2597449"/>
              <a:gd name="connsiteY0" fmla="*/ 732393 h 781321"/>
              <a:gd name="connsiteX1" fmla="*/ 792337 w 2597449"/>
              <a:gd name="connsiteY1" fmla="*/ 769966 h 781321"/>
              <a:gd name="connsiteX2" fmla="*/ 957964 w 2597449"/>
              <a:gd name="connsiteY2" fmla="*/ 529193 h 781321"/>
              <a:gd name="connsiteX3" fmla="*/ 792337 w 2597449"/>
              <a:gd name="connsiteY3" fmla="*/ 694820 h 781321"/>
              <a:gd name="connsiteX4" fmla="*/ 829910 w 2597449"/>
              <a:gd name="connsiteY4" fmla="*/ 732393 h 781321"/>
              <a:gd name="connsiteX0" fmla="*/ 911850 w 2597449"/>
              <a:gd name="connsiteY0" fmla="*/ 682997 h 781321"/>
              <a:gd name="connsiteX1" fmla="*/ 977411 w 2597449"/>
              <a:gd name="connsiteY1" fmla="*/ 566636 h 781321"/>
              <a:gd name="connsiteX2" fmla="*/ 799132 w 2597449"/>
              <a:gd name="connsiteY2" fmla="*/ 682997 h 781321"/>
              <a:gd name="connsiteX3" fmla="*/ 855491 w 2597449"/>
              <a:gd name="connsiteY3" fmla="*/ 626638 h 781321"/>
              <a:gd name="connsiteX4" fmla="*/ 911850 w 2597449"/>
              <a:gd name="connsiteY4" fmla="*/ 682997 h 781321"/>
              <a:gd name="connsiteX0" fmla="*/ 4729 w 43256"/>
              <a:gd name="connsiteY0" fmla="*/ 26036 h 49908"/>
              <a:gd name="connsiteX1" fmla="*/ 2196 w 43256"/>
              <a:gd name="connsiteY1" fmla="*/ 25239 h 49908"/>
              <a:gd name="connsiteX2" fmla="*/ 6964 w 43256"/>
              <a:gd name="connsiteY2" fmla="*/ 34758 h 49908"/>
              <a:gd name="connsiteX3" fmla="*/ 5856 w 43256"/>
              <a:gd name="connsiteY3" fmla="*/ 35139 h 49908"/>
              <a:gd name="connsiteX4" fmla="*/ 16514 w 43256"/>
              <a:gd name="connsiteY4" fmla="*/ 38949 h 49908"/>
              <a:gd name="connsiteX5" fmla="*/ 15846 w 43256"/>
              <a:gd name="connsiteY5" fmla="*/ 37209 h 49908"/>
              <a:gd name="connsiteX6" fmla="*/ 28863 w 43256"/>
              <a:gd name="connsiteY6" fmla="*/ 34610 h 49908"/>
              <a:gd name="connsiteX7" fmla="*/ 28596 w 43256"/>
              <a:gd name="connsiteY7" fmla="*/ 36519 h 49908"/>
              <a:gd name="connsiteX8" fmla="*/ 34165 w 43256"/>
              <a:gd name="connsiteY8" fmla="*/ 22813 h 49908"/>
              <a:gd name="connsiteX9" fmla="*/ 37416 w 43256"/>
              <a:gd name="connsiteY9" fmla="*/ 29949 h 49908"/>
              <a:gd name="connsiteX10" fmla="*/ 41834 w 43256"/>
              <a:gd name="connsiteY10" fmla="*/ 15213 h 49908"/>
              <a:gd name="connsiteX11" fmla="*/ 40386 w 43256"/>
              <a:gd name="connsiteY11" fmla="*/ 17889 h 49908"/>
              <a:gd name="connsiteX12" fmla="*/ 38360 w 43256"/>
              <a:gd name="connsiteY12" fmla="*/ 5285 h 49908"/>
              <a:gd name="connsiteX13" fmla="*/ 38436 w 43256"/>
              <a:gd name="connsiteY13" fmla="*/ 6549 h 49908"/>
              <a:gd name="connsiteX14" fmla="*/ 29114 w 43256"/>
              <a:gd name="connsiteY14" fmla="*/ 3811 h 49908"/>
              <a:gd name="connsiteX15" fmla="*/ 29856 w 43256"/>
              <a:gd name="connsiteY15" fmla="*/ 2199 h 49908"/>
              <a:gd name="connsiteX16" fmla="*/ 22177 w 43256"/>
              <a:gd name="connsiteY16" fmla="*/ 4579 h 49908"/>
              <a:gd name="connsiteX17" fmla="*/ 22536 w 43256"/>
              <a:gd name="connsiteY17" fmla="*/ 3189 h 49908"/>
              <a:gd name="connsiteX18" fmla="*/ 14036 w 43256"/>
              <a:gd name="connsiteY18" fmla="*/ 5051 h 49908"/>
              <a:gd name="connsiteX19" fmla="*/ 15336 w 43256"/>
              <a:gd name="connsiteY19" fmla="*/ 6399 h 49908"/>
              <a:gd name="connsiteX20" fmla="*/ 4163 w 43256"/>
              <a:gd name="connsiteY20" fmla="*/ 15648 h 49908"/>
              <a:gd name="connsiteX21" fmla="*/ 3936 w 43256"/>
              <a:gd name="connsiteY21" fmla="*/ 14229 h 49908"/>
              <a:gd name="connsiteX0" fmla="*/ 3936 w 43256"/>
              <a:gd name="connsiteY0" fmla="*/ 14229 h 49659"/>
              <a:gd name="connsiteX1" fmla="*/ 5659 w 43256"/>
              <a:gd name="connsiteY1" fmla="*/ 6766 h 49659"/>
              <a:gd name="connsiteX2" fmla="*/ 14041 w 43256"/>
              <a:gd name="connsiteY2" fmla="*/ 5061 h 49659"/>
              <a:gd name="connsiteX3" fmla="*/ 22492 w 43256"/>
              <a:gd name="connsiteY3" fmla="*/ 3291 h 49659"/>
              <a:gd name="connsiteX4" fmla="*/ 25785 w 43256"/>
              <a:gd name="connsiteY4" fmla="*/ 59 h 49659"/>
              <a:gd name="connsiteX5" fmla="*/ 29869 w 43256"/>
              <a:gd name="connsiteY5" fmla="*/ 2340 h 49659"/>
              <a:gd name="connsiteX6" fmla="*/ 35499 w 43256"/>
              <a:gd name="connsiteY6" fmla="*/ 549 h 49659"/>
              <a:gd name="connsiteX7" fmla="*/ 38354 w 43256"/>
              <a:gd name="connsiteY7" fmla="*/ 5435 h 49659"/>
              <a:gd name="connsiteX8" fmla="*/ 42018 w 43256"/>
              <a:gd name="connsiteY8" fmla="*/ 10177 h 49659"/>
              <a:gd name="connsiteX9" fmla="*/ 41854 w 43256"/>
              <a:gd name="connsiteY9" fmla="*/ 15319 h 49659"/>
              <a:gd name="connsiteX10" fmla="*/ 43052 w 43256"/>
              <a:gd name="connsiteY10" fmla="*/ 23181 h 49659"/>
              <a:gd name="connsiteX11" fmla="*/ 37440 w 43256"/>
              <a:gd name="connsiteY11" fmla="*/ 30063 h 49659"/>
              <a:gd name="connsiteX12" fmla="*/ 35431 w 43256"/>
              <a:gd name="connsiteY12" fmla="*/ 35960 h 49659"/>
              <a:gd name="connsiteX13" fmla="*/ 28591 w 43256"/>
              <a:gd name="connsiteY13" fmla="*/ 36674 h 49659"/>
              <a:gd name="connsiteX14" fmla="*/ 23703 w 43256"/>
              <a:gd name="connsiteY14" fmla="*/ 42965 h 49659"/>
              <a:gd name="connsiteX15" fmla="*/ 16516 w 43256"/>
              <a:gd name="connsiteY15" fmla="*/ 39125 h 49659"/>
              <a:gd name="connsiteX16" fmla="*/ 5840 w 43256"/>
              <a:gd name="connsiteY16" fmla="*/ 35331 h 49659"/>
              <a:gd name="connsiteX17" fmla="*/ 1146 w 43256"/>
              <a:gd name="connsiteY17" fmla="*/ 31109 h 49659"/>
              <a:gd name="connsiteX18" fmla="*/ 2149 w 43256"/>
              <a:gd name="connsiteY18" fmla="*/ 25410 h 49659"/>
              <a:gd name="connsiteX19" fmla="*/ 31 w 43256"/>
              <a:gd name="connsiteY19" fmla="*/ 19563 h 49659"/>
              <a:gd name="connsiteX20" fmla="*/ 3899 w 43256"/>
              <a:gd name="connsiteY20" fmla="*/ 14366 h 49659"/>
              <a:gd name="connsiteX21" fmla="*/ 3936 w 43256"/>
              <a:gd name="connsiteY21" fmla="*/ 14229 h 49659"/>
              <a:gd name="connsiteX0" fmla="*/ 777565 w 2597449"/>
              <a:gd name="connsiteY0" fmla="*/ 758641 h 777427"/>
              <a:gd name="connsiteX1" fmla="*/ 758779 w 2597449"/>
              <a:gd name="connsiteY1" fmla="*/ 777427 h 777427"/>
              <a:gd name="connsiteX2" fmla="*/ 739993 w 2597449"/>
              <a:gd name="connsiteY2" fmla="*/ 758641 h 777427"/>
              <a:gd name="connsiteX3" fmla="*/ 758779 w 2597449"/>
              <a:gd name="connsiteY3" fmla="*/ 739855 h 777427"/>
              <a:gd name="connsiteX4" fmla="*/ 777565 w 2597449"/>
              <a:gd name="connsiteY4" fmla="*/ 758641 h 777427"/>
              <a:gd name="connsiteX0" fmla="*/ 829910 w 2597449"/>
              <a:gd name="connsiteY0" fmla="*/ 732393 h 777427"/>
              <a:gd name="connsiteX1" fmla="*/ 934577 w 2597449"/>
              <a:gd name="connsiteY1" fmla="*/ 607406 h 777427"/>
              <a:gd name="connsiteX2" fmla="*/ 957964 w 2597449"/>
              <a:gd name="connsiteY2" fmla="*/ 529193 h 777427"/>
              <a:gd name="connsiteX3" fmla="*/ 792337 w 2597449"/>
              <a:gd name="connsiteY3" fmla="*/ 694820 h 777427"/>
              <a:gd name="connsiteX4" fmla="*/ 829910 w 2597449"/>
              <a:gd name="connsiteY4" fmla="*/ 732393 h 777427"/>
              <a:gd name="connsiteX0" fmla="*/ 911850 w 2597449"/>
              <a:gd name="connsiteY0" fmla="*/ 682997 h 777427"/>
              <a:gd name="connsiteX1" fmla="*/ 977411 w 2597449"/>
              <a:gd name="connsiteY1" fmla="*/ 566636 h 777427"/>
              <a:gd name="connsiteX2" fmla="*/ 799132 w 2597449"/>
              <a:gd name="connsiteY2" fmla="*/ 682997 h 777427"/>
              <a:gd name="connsiteX3" fmla="*/ 855491 w 2597449"/>
              <a:gd name="connsiteY3" fmla="*/ 626638 h 777427"/>
              <a:gd name="connsiteX4" fmla="*/ 911850 w 2597449"/>
              <a:gd name="connsiteY4" fmla="*/ 682997 h 777427"/>
              <a:gd name="connsiteX0" fmla="*/ 4729 w 43256"/>
              <a:gd name="connsiteY0" fmla="*/ 26036 h 49659"/>
              <a:gd name="connsiteX1" fmla="*/ 2196 w 43256"/>
              <a:gd name="connsiteY1" fmla="*/ 25239 h 49659"/>
              <a:gd name="connsiteX2" fmla="*/ 6964 w 43256"/>
              <a:gd name="connsiteY2" fmla="*/ 34758 h 49659"/>
              <a:gd name="connsiteX3" fmla="*/ 5856 w 43256"/>
              <a:gd name="connsiteY3" fmla="*/ 35139 h 49659"/>
              <a:gd name="connsiteX4" fmla="*/ 16514 w 43256"/>
              <a:gd name="connsiteY4" fmla="*/ 38949 h 49659"/>
              <a:gd name="connsiteX5" fmla="*/ 15846 w 43256"/>
              <a:gd name="connsiteY5" fmla="*/ 37209 h 49659"/>
              <a:gd name="connsiteX6" fmla="*/ 28863 w 43256"/>
              <a:gd name="connsiteY6" fmla="*/ 34610 h 49659"/>
              <a:gd name="connsiteX7" fmla="*/ 28596 w 43256"/>
              <a:gd name="connsiteY7" fmla="*/ 36519 h 49659"/>
              <a:gd name="connsiteX8" fmla="*/ 34165 w 43256"/>
              <a:gd name="connsiteY8" fmla="*/ 22813 h 49659"/>
              <a:gd name="connsiteX9" fmla="*/ 37416 w 43256"/>
              <a:gd name="connsiteY9" fmla="*/ 29949 h 49659"/>
              <a:gd name="connsiteX10" fmla="*/ 41834 w 43256"/>
              <a:gd name="connsiteY10" fmla="*/ 15213 h 49659"/>
              <a:gd name="connsiteX11" fmla="*/ 40386 w 43256"/>
              <a:gd name="connsiteY11" fmla="*/ 17889 h 49659"/>
              <a:gd name="connsiteX12" fmla="*/ 38360 w 43256"/>
              <a:gd name="connsiteY12" fmla="*/ 5285 h 49659"/>
              <a:gd name="connsiteX13" fmla="*/ 38436 w 43256"/>
              <a:gd name="connsiteY13" fmla="*/ 6549 h 49659"/>
              <a:gd name="connsiteX14" fmla="*/ 29114 w 43256"/>
              <a:gd name="connsiteY14" fmla="*/ 3811 h 49659"/>
              <a:gd name="connsiteX15" fmla="*/ 29856 w 43256"/>
              <a:gd name="connsiteY15" fmla="*/ 2199 h 49659"/>
              <a:gd name="connsiteX16" fmla="*/ 22177 w 43256"/>
              <a:gd name="connsiteY16" fmla="*/ 4579 h 49659"/>
              <a:gd name="connsiteX17" fmla="*/ 22536 w 43256"/>
              <a:gd name="connsiteY17" fmla="*/ 3189 h 49659"/>
              <a:gd name="connsiteX18" fmla="*/ 14036 w 43256"/>
              <a:gd name="connsiteY18" fmla="*/ 5051 h 49659"/>
              <a:gd name="connsiteX19" fmla="*/ 15336 w 43256"/>
              <a:gd name="connsiteY19" fmla="*/ 6399 h 49659"/>
              <a:gd name="connsiteX20" fmla="*/ 4163 w 43256"/>
              <a:gd name="connsiteY20" fmla="*/ 15648 h 49659"/>
              <a:gd name="connsiteX21" fmla="*/ 3936 w 43256"/>
              <a:gd name="connsiteY21" fmla="*/ 14229 h 49659"/>
              <a:gd name="connsiteX0" fmla="*/ 3936 w 43256"/>
              <a:gd name="connsiteY0" fmla="*/ 14229 h 48609"/>
              <a:gd name="connsiteX1" fmla="*/ 5659 w 43256"/>
              <a:gd name="connsiteY1" fmla="*/ 6766 h 48609"/>
              <a:gd name="connsiteX2" fmla="*/ 14041 w 43256"/>
              <a:gd name="connsiteY2" fmla="*/ 5061 h 48609"/>
              <a:gd name="connsiteX3" fmla="*/ 22492 w 43256"/>
              <a:gd name="connsiteY3" fmla="*/ 3291 h 48609"/>
              <a:gd name="connsiteX4" fmla="*/ 25785 w 43256"/>
              <a:gd name="connsiteY4" fmla="*/ 59 h 48609"/>
              <a:gd name="connsiteX5" fmla="*/ 29869 w 43256"/>
              <a:gd name="connsiteY5" fmla="*/ 2340 h 48609"/>
              <a:gd name="connsiteX6" fmla="*/ 35499 w 43256"/>
              <a:gd name="connsiteY6" fmla="*/ 549 h 48609"/>
              <a:gd name="connsiteX7" fmla="*/ 38354 w 43256"/>
              <a:gd name="connsiteY7" fmla="*/ 5435 h 48609"/>
              <a:gd name="connsiteX8" fmla="*/ 42018 w 43256"/>
              <a:gd name="connsiteY8" fmla="*/ 10177 h 48609"/>
              <a:gd name="connsiteX9" fmla="*/ 41854 w 43256"/>
              <a:gd name="connsiteY9" fmla="*/ 15319 h 48609"/>
              <a:gd name="connsiteX10" fmla="*/ 43052 w 43256"/>
              <a:gd name="connsiteY10" fmla="*/ 23181 h 48609"/>
              <a:gd name="connsiteX11" fmla="*/ 37440 w 43256"/>
              <a:gd name="connsiteY11" fmla="*/ 30063 h 48609"/>
              <a:gd name="connsiteX12" fmla="*/ 35431 w 43256"/>
              <a:gd name="connsiteY12" fmla="*/ 35960 h 48609"/>
              <a:gd name="connsiteX13" fmla="*/ 28591 w 43256"/>
              <a:gd name="connsiteY13" fmla="*/ 36674 h 48609"/>
              <a:gd name="connsiteX14" fmla="*/ 23703 w 43256"/>
              <a:gd name="connsiteY14" fmla="*/ 42965 h 48609"/>
              <a:gd name="connsiteX15" fmla="*/ 16516 w 43256"/>
              <a:gd name="connsiteY15" fmla="*/ 39125 h 48609"/>
              <a:gd name="connsiteX16" fmla="*/ 5840 w 43256"/>
              <a:gd name="connsiteY16" fmla="*/ 35331 h 48609"/>
              <a:gd name="connsiteX17" fmla="*/ 1146 w 43256"/>
              <a:gd name="connsiteY17" fmla="*/ 31109 h 48609"/>
              <a:gd name="connsiteX18" fmla="*/ 2149 w 43256"/>
              <a:gd name="connsiteY18" fmla="*/ 25410 h 48609"/>
              <a:gd name="connsiteX19" fmla="*/ 31 w 43256"/>
              <a:gd name="connsiteY19" fmla="*/ 19563 h 48609"/>
              <a:gd name="connsiteX20" fmla="*/ 3899 w 43256"/>
              <a:gd name="connsiteY20" fmla="*/ 14366 h 48609"/>
              <a:gd name="connsiteX21" fmla="*/ 3936 w 43256"/>
              <a:gd name="connsiteY21" fmla="*/ 14229 h 48609"/>
              <a:gd name="connsiteX0" fmla="*/ 777565 w 2597449"/>
              <a:gd name="connsiteY0" fmla="*/ 758641 h 760989"/>
              <a:gd name="connsiteX1" fmla="*/ 739993 w 2597449"/>
              <a:gd name="connsiteY1" fmla="*/ 758641 h 760989"/>
              <a:gd name="connsiteX2" fmla="*/ 758779 w 2597449"/>
              <a:gd name="connsiteY2" fmla="*/ 739855 h 760989"/>
              <a:gd name="connsiteX3" fmla="*/ 777565 w 2597449"/>
              <a:gd name="connsiteY3" fmla="*/ 758641 h 760989"/>
              <a:gd name="connsiteX0" fmla="*/ 829910 w 2597449"/>
              <a:gd name="connsiteY0" fmla="*/ 732393 h 760989"/>
              <a:gd name="connsiteX1" fmla="*/ 934577 w 2597449"/>
              <a:gd name="connsiteY1" fmla="*/ 607406 h 760989"/>
              <a:gd name="connsiteX2" fmla="*/ 957964 w 2597449"/>
              <a:gd name="connsiteY2" fmla="*/ 529193 h 760989"/>
              <a:gd name="connsiteX3" fmla="*/ 792337 w 2597449"/>
              <a:gd name="connsiteY3" fmla="*/ 694820 h 760989"/>
              <a:gd name="connsiteX4" fmla="*/ 829910 w 2597449"/>
              <a:gd name="connsiteY4" fmla="*/ 732393 h 760989"/>
              <a:gd name="connsiteX0" fmla="*/ 911850 w 2597449"/>
              <a:gd name="connsiteY0" fmla="*/ 682997 h 760989"/>
              <a:gd name="connsiteX1" fmla="*/ 977411 w 2597449"/>
              <a:gd name="connsiteY1" fmla="*/ 566636 h 760989"/>
              <a:gd name="connsiteX2" fmla="*/ 799132 w 2597449"/>
              <a:gd name="connsiteY2" fmla="*/ 682997 h 760989"/>
              <a:gd name="connsiteX3" fmla="*/ 855491 w 2597449"/>
              <a:gd name="connsiteY3" fmla="*/ 626638 h 760989"/>
              <a:gd name="connsiteX4" fmla="*/ 911850 w 2597449"/>
              <a:gd name="connsiteY4" fmla="*/ 682997 h 760989"/>
              <a:gd name="connsiteX0" fmla="*/ 4729 w 43256"/>
              <a:gd name="connsiteY0" fmla="*/ 26036 h 48609"/>
              <a:gd name="connsiteX1" fmla="*/ 2196 w 43256"/>
              <a:gd name="connsiteY1" fmla="*/ 25239 h 48609"/>
              <a:gd name="connsiteX2" fmla="*/ 6964 w 43256"/>
              <a:gd name="connsiteY2" fmla="*/ 34758 h 48609"/>
              <a:gd name="connsiteX3" fmla="*/ 5856 w 43256"/>
              <a:gd name="connsiteY3" fmla="*/ 35139 h 48609"/>
              <a:gd name="connsiteX4" fmla="*/ 16514 w 43256"/>
              <a:gd name="connsiteY4" fmla="*/ 38949 h 48609"/>
              <a:gd name="connsiteX5" fmla="*/ 15846 w 43256"/>
              <a:gd name="connsiteY5" fmla="*/ 37209 h 48609"/>
              <a:gd name="connsiteX6" fmla="*/ 28863 w 43256"/>
              <a:gd name="connsiteY6" fmla="*/ 34610 h 48609"/>
              <a:gd name="connsiteX7" fmla="*/ 28596 w 43256"/>
              <a:gd name="connsiteY7" fmla="*/ 36519 h 48609"/>
              <a:gd name="connsiteX8" fmla="*/ 34165 w 43256"/>
              <a:gd name="connsiteY8" fmla="*/ 22813 h 48609"/>
              <a:gd name="connsiteX9" fmla="*/ 37416 w 43256"/>
              <a:gd name="connsiteY9" fmla="*/ 29949 h 48609"/>
              <a:gd name="connsiteX10" fmla="*/ 41834 w 43256"/>
              <a:gd name="connsiteY10" fmla="*/ 15213 h 48609"/>
              <a:gd name="connsiteX11" fmla="*/ 40386 w 43256"/>
              <a:gd name="connsiteY11" fmla="*/ 17889 h 48609"/>
              <a:gd name="connsiteX12" fmla="*/ 38360 w 43256"/>
              <a:gd name="connsiteY12" fmla="*/ 5285 h 48609"/>
              <a:gd name="connsiteX13" fmla="*/ 38436 w 43256"/>
              <a:gd name="connsiteY13" fmla="*/ 6549 h 48609"/>
              <a:gd name="connsiteX14" fmla="*/ 29114 w 43256"/>
              <a:gd name="connsiteY14" fmla="*/ 3811 h 48609"/>
              <a:gd name="connsiteX15" fmla="*/ 29856 w 43256"/>
              <a:gd name="connsiteY15" fmla="*/ 2199 h 48609"/>
              <a:gd name="connsiteX16" fmla="*/ 22177 w 43256"/>
              <a:gd name="connsiteY16" fmla="*/ 4579 h 48609"/>
              <a:gd name="connsiteX17" fmla="*/ 22536 w 43256"/>
              <a:gd name="connsiteY17" fmla="*/ 3189 h 48609"/>
              <a:gd name="connsiteX18" fmla="*/ 14036 w 43256"/>
              <a:gd name="connsiteY18" fmla="*/ 5051 h 48609"/>
              <a:gd name="connsiteX19" fmla="*/ 15336 w 43256"/>
              <a:gd name="connsiteY19" fmla="*/ 6399 h 48609"/>
              <a:gd name="connsiteX20" fmla="*/ 4163 w 43256"/>
              <a:gd name="connsiteY20" fmla="*/ 15648 h 48609"/>
              <a:gd name="connsiteX21" fmla="*/ 3936 w 43256"/>
              <a:gd name="connsiteY21" fmla="*/ 14229 h 4860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829910 w 2597449"/>
              <a:gd name="connsiteY0" fmla="*/ 732393 h 758641"/>
              <a:gd name="connsiteX1" fmla="*/ 934577 w 2597449"/>
              <a:gd name="connsiteY1" fmla="*/ 607406 h 758641"/>
              <a:gd name="connsiteX2" fmla="*/ 957964 w 2597449"/>
              <a:gd name="connsiteY2" fmla="*/ 529193 h 758641"/>
              <a:gd name="connsiteX3" fmla="*/ 792337 w 2597449"/>
              <a:gd name="connsiteY3" fmla="*/ 694820 h 758641"/>
              <a:gd name="connsiteX4" fmla="*/ 829910 w 2597449"/>
              <a:gd name="connsiteY4" fmla="*/ 732393 h 758641"/>
              <a:gd name="connsiteX0" fmla="*/ 911850 w 2597449"/>
              <a:gd name="connsiteY0" fmla="*/ 682997 h 758641"/>
              <a:gd name="connsiteX1" fmla="*/ 977411 w 2597449"/>
              <a:gd name="connsiteY1" fmla="*/ 566636 h 758641"/>
              <a:gd name="connsiteX2" fmla="*/ 799132 w 2597449"/>
              <a:gd name="connsiteY2" fmla="*/ 682997 h 758641"/>
              <a:gd name="connsiteX3" fmla="*/ 855491 w 2597449"/>
              <a:gd name="connsiteY3" fmla="*/ 626638 h 758641"/>
              <a:gd name="connsiteX4" fmla="*/ 911850 w 2597449"/>
              <a:gd name="connsiteY4" fmla="*/ 682997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16514 w 43256"/>
              <a:gd name="connsiteY4" fmla="*/ 38949 h 48459"/>
              <a:gd name="connsiteX5" fmla="*/ 15846 w 43256"/>
              <a:gd name="connsiteY5" fmla="*/ 37209 h 48459"/>
              <a:gd name="connsiteX6" fmla="*/ 28863 w 43256"/>
              <a:gd name="connsiteY6" fmla="*/ 34610 h 48459"/>
              <a:gd name="connsiteX7" fmla="*/ 28596 w 43256"/>
              <a:gd name="connsiteY7" fmla="*/ 36519 h 48459"/>
              <a:gd name="connsiteX8" fmla="*/ 34165 w 43256"/>
              <a:gd name="connsiteY8" fmla="*/ 22813 h 48459"/>
              <a:gd name="connsiteX9" fmla="*/ 37416 w 43256"/>
              <a:gd name="connsiteY9" fmla="*/ 29949 h 48459"/>
              <a:gd name="connsiteX10" fmla="*/ 41834 w 43256"/>
              <a:gd name="connsiteY10" fmla="*/ 15213 h 48459"/>
              <a:gd name="connsiteX11" fmla="*/ 40386 w 43256"/>
              <a:gd name="connsiteY11" fmla="*/ 17889 h 48459"/>
              <a:gd name="connsiteX12" fmla="*/ 38360 w 43256"/>
              <a:gd name="connsiteY12" fmla="*/ 5285 h 48459"/>
              <a:gd name="connsiteX13" fmla="*/ 38436 w 43256"/>
              <a:gd name="connsiteY13" fmla="*/ 6549 h 48459"/>
              <a:gd name="connsiteX14" fmla="*/ 29114 w 43256"/>
              <a:gd name="connsiteY14" fmla="*/ 3811 h 48459"/>
              <a:gd name="connsiteX15" fmla="*/ 29856 w 43256"/>
              <a:gd name="connsiteY15" fmla="*/ 2199 h 48459"/>
              <a:gd name="connsiteX16" fmla="*/ 22177 w 43256"/>
              <a:gd name="connsiteY16" fmla="*/ 4579 h 48459"/>
              <a:gd name="connsiteX17" fmla="*/ 22536 w 43256"/>
              <a:gd name="connsiteY17" fmla="*/ 3189 h 48459"/>
              <a:gd name="connsiteX18" fmla="*/ 14036 w 43256"/>
              <a:gd name="connsiteY18" fmla="*/ 5051 h 48459"/>
              <a:gd name="connsiteX19" fmla="*/ 15336 w 43256"/>
              <a:gd name="connsiteY19" fmla="*/ 6399 h 48459"/>
              <a:gd name="connsiteX20" fmla="*/ 4163 w 43256"/>
              <a:gd name="connsiteY20" fmla="*/ 15648 h 48459"/>
              <a:gd name="connsiteX21" fmla="*/ 3936 w 43256"/>
              <a:gd name="connsiteY21" fmla="*/ 14229 h 4845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792337 w 2597449"/>
              <a:gd name="connsiteY0" fmla="*/ 694820 h 758641"/>
              <a:gd name="connsiteX1" fmla="*/ 934577 w 2597449"/>
              <a:gd name="connsiteY1" fmla="*/ 607406 h 758641"/>
              <a:gd name="connsiteX2" fmla="*/ 957964 w 2597449"/>
              <a:gd name="connsiteY2" fmla="*/ 529193 h 758641"/>
              <a:gd name="connsiteX3" fmla="*/ 792337 w 2597449"/>
              <a:gd name="connsiteY3" fmla="*/ 694820 h 758641"/>
              <a:gd name="connsiteX0" fmla="*/ 911850 w 2597449"/>
              <a:gd name="connsiteY0" fmla="*/ 682997 h 758641"/>
              <a:gd name="connsiteX1" fmla="*/ 977411 w 2597449"/>
              <a:gd name="connsiteY1" fmla="*/ 566636 h 758641"/>
              <a:gd name="connsiteX2" fmla="*/ 799132 w 2597449"/>
              <a:gd name="connsiteY2" fmla="*/ 682997 h 758641"/>
              <a:gd name="connsiteX3" fmla="*/ 855491 w 2597449"/>
              <a:gd name="connsiteY3" fmla="*/ 626638 h 758641"/>
              <a:gd name="connsiteX4" fmla="*/ 911850 w 2597449"/>
              <a:gd name="connsiteY4" fmla="*/ 682997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16514 w 43256"/>
              <a:gd name="connsiteY4" fmla="*/ 38949 h 48459"/>
              <a:gd name="connsiteX5" fmla="*/ 15846 w 43256"/>
              <a:gd name="connsiteY5" fmla="*/ 37209 h 48459"/>
              <a:gd name="connsiteX6" fmla="*/ 28863 w 43256"/>
              <a:gd name="connsiteY6" fmla="*/ 34610 h 48459"/>
              <a:gd name="connsiteX7" fmla="*/ 28596 w 43256"/>
              <a:gd name="connsiteY7" fmla="*/ 36519 h 48459"/>
              <a:gd name="connsiteX8" fmla="*/ 34165 w 43256"/>
              <a:gd name="connsiteY8" fmla="*/ 22813 h 48459"/>
              <a:gd name="connsiteX9" fmla="*/ 37416 w 43256"/>
              <a:gd name="connsiteY9" fmla="*/ 29949 h 48459"/>
              <a:gd name="connsiteX10" fmla="*/ 41834 w 43256"/>
              <a:gd name="connsiteY10" fmla="*/ 15213 h 48459"/>
              <a:gd name="connsiteX11" fmla="*/ 40386 w 43256"/>
              <a:gd name="connsiteY11" fmla="*/ 17889 h 48459"/>
              <a:gd name="connsiteX12" fmla="*/ 38360 w 43256"/>
              <a:gd name="connsiteY12" fmla="*/ 5285 h 48459"/>
              <a:gd name="connsiteX13" fmla="*/ 38436 w 43256"/>
              <a:gd name="connsiteY13" fmla="*/ 6549 h 48459"/>
              <a:gd name="connsiteX14" fmla="*/ 29114 w 43256"/>
              <a:gd name="connsiteY14" fmla="*/ 3811 h 48459"/>
              <a:gd name="connsiteX15" fmla="*/ 29856 w 43256"/>
              <a:gd name="connsiteY15" fmla="*/ 2199 h 48459"/>
              <a:gd name="connsiteX16" fmla="*/ 22177 w 43256"/>
              <a:gd name="connsiteY16" fmla="*/ 4579 h 48459"/>
              <a:gd name="connsiteX17" fmla="*/ 22536 w 43256"/>
              <a:gd name="connsiteY17" fmla="*/ 3189 h 48459"/>
              <a:gd name="connsiteX18" fmla="*/ 14036 w 43256"/>
              <a:gd name="connsiteY18" fmla="*/ 5051 h 48459"/>
              <a:gd name="connsiteX19" fmla="*/ 15336 w 43256"/>
              <a:gd name="connsiteY19" fmla="*/ 6399 h 48459"/>
              <a:gd name="connsiteX20" fmla="*/ 4163 w 43256"/>
              <a:gd name="connsiteY20" fmla="*/ 15648 h 48459"/>
              <a:gd name="connsiteX21" fmla="*/ 3936 w 43256"/>
              <a:gd name="connsiteY21" fmla="*/ 14229 h 4845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792337 w 2597449"/>
              <a:gd name="connsiteY0" fmla="*/ 694820 h 758641"/>
              <a:gd name="connsiteX1" fmla="*/ 934577 w 2597449"/>
              <a:gd name="connsiteY1" fmla="*/ 607406 h 758641"/>
              <a:gd name="connsiteX2" fmla="*/ 792337 w 2597449"/>
              <a:gd name="connsiteY2" fmla="*/ 694820 h 758641"/>
              <a:gd name="connsiteX0" fmla="*/ 911850 w 2597449"/>
              <a:gd name="connsiteY0" fmla="*/ 682997 h 758641"/>
              <a:gd name="connsiteX1" fmla="*/ 977411 w 2597449"/>
              <a:gd name="connsiteY1" fmla="*/ 566636 h 758641"/>
              <a:gd name="connsiteX2" fmla="*/ 799132 w 2597449"/>
              <a:gd name="connsiteY2" fmla="*/ 682997 h 758641"/>
              <a:gd name="connsiteX3" fmla="*/ 855491 w 2597449"/>
              <a:gd name="connsiteY3" fmla="*/ 626638 h 758641"/>
              <a:gd name="connsiteX4" fmla="*/ 911850 w 2597449"/>
              <a:gd name="connsiteY4" fmla="*/ 682997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16514 w 43256"/>
              <a:gd name="connsiteY4" fmla="*/ 38949 h 48459"/>
              <a:gd name="connsiteX5" fmla="*/ 15846 w 43256"/>
              <a:gd name="connsiteY5" fmla="*/ 37209 h 48459"/>
              <a:gd name="connsiteX6" fmla="*/ 28863 w 43256"/>
              <a:gd name="connsiteY6" fmla="*/ 34610 h 48459"/>
              <a:gd name="connsiteX7" fmla="*/ 28596 w 43256"/>
              <a:gd name="connsiteY7" fmla="*/ 36519 h 48459"/>
              <a:gd name="connsiteX8" fmla="*/ 34165 w 43256"/>
              <a:gd name="connsiteY8" fmla="*/ 22813 h 48459"/>
              <a:gd name="connsiteX9" fmla="*/ 37416 w 43256"/>
              <a:gd name="connsiteY9" fmla="*/ 29949 h 48459"/>
              <a:gd name="connsiteX10" fmla="*/ 41834 w 43256"/>
              <a:gd name="connsiteY10" fmla="*/ 15213 h 48459"/>
              <a:gd name="connsiteX11" fmla="*/ 40386 w 43256"/>
              <a:gd name="connsiteY11" fmla="*/ 17889 h 48459"/>
              <a:gd name="connsiteX12" fmla="*/ 38360 w 43256"/>
              <a:gd name="connsiteY12" fmla="*/ 5285 h 48459"/>
              <a:gd name="connsiteX13" fmla="*/ 38436 w 43256"/>
              <a:gd name="connsiteY13" fmla="*/ 6549 h 48459"/>
              <a:gd name="connsiteX14" fmla="*/ 29114 w 43256"/>
              <a:gd name="connsiteY14" fmla="*/ 3811 h 48459"/>
              <a:gd name="connsiteX15" fmla="*/ 29856 w 43256"/>
              <a:gd name="connsiteY15" fmla="*/ 2199 h 48459"/>
              <a:gd name="connsiteX16" fmla="*/ 22177 w 43256"/>
              <a:gd name="connsiteY16" fmla="*/ 4579 h 48459"/>
              <a:gd name="connsiteX17" fmla="*/ 22536 w 43256"/>
              <a:gd name="connsiteY17" fmla="*/ 3189 h 48459"/>
              <a:gd name="connsiteX18" fmla="*/ 14036 w 43256"/>
              <a:gd name="connsiteY18" fmla="*/ 5051 h 48459"/>
              <a:gd name="connsiteX19" fmla="*/ 15336 w 43256"/>
              <a:gd name="connsiteY19" fmla="*/ 6399 h 48459"/>
              <a:gd name="connsiteX20" fmla="*/ 4163 w 43256"/>
              <a:gd name="connsiteY20" fmla="*/ 15648 h 48459"/>
              <a:gd name="connsiteX21" fmla="*/ 3936 w 43256"/>
              <a:gd name="connsiteY21" fmla="*/ 14229 h 4845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792337 w 2597449"/>
              <a:gd name="connsiteY0" fmla="*/ 694820 h 758641"/>
              <a:gd name="connsiteX1" fmla="*/ 934577 w 2597449"/>
              <a:gd name="connsiteY1" fmla="*/ 607406 h 758641"/>
              <a:gd name="connsiteX2" fmla="*/ 792337 w 2597449"/>
              <a:gd name="connsiteY2" fmla="*/ 694820 h 758641"/>
              <a:gd name="connsiteX0" fmla="*/ 911850 w 2597449"/>
              <a:gd name="connsiteY0" fmla="*/ 682997 h 758641"/>
              <a:gd name="connsiteX1" fmla="*/ 799132 w 2597449"/>
              <a:gd name="connsiteY1" fmla="*/ 682997 h 758641"/>
              <a:gd name="connsiteX2" fmla="*/ 855491 w 2597449"/>
              <a:gd name="connsiteY2" fmla="*/ 626638 h 758641"/>
              <a:gd name="connsiteX3" fmla="*/ 911850 w 2597449"/>
              <a:gd name="connsiteY3" fmla="*/ 682997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16514 w 43256"/>
              <a:gd name="connsiteY4" fmla="*/ 38949 h 48459"/>
              <a:gd name="connsiteX5" fmla="*/ 15846 w 43256"/>
              <a:gd name="connsiteY5" fmla="*/ 37209 h 48459"/>
              <a:gd name="connsiteX6" fmla="*/ 28863 w 43256"/>
              <a:gd name="connsiteY6" fmla="*/ 34610 h 48459"/>
              <a:gd name="connsiteX7" fmla="*/ 28596 w 43256"/>
              <a:gd name="connsiteY7" fmla="*/ 36519 h 48459"/>
              <a:gd name="connsiteX8" fmla="*/ 34165 w 43256"/>
              <a:gd name="connsiteY8" fmla="*/ 22813 h 48459"/>
              <a:gd name="connsiteX9" fmla="*/ 37416 w 43256"/>
              <a:gd name="connsiteY9" fmla="*/ 29949 h 48459"/>
              <a:gd name="connsiteX10" fmla="*/ 41834 w 43256"/>
              <a:gd name="connsiteY10" fmla="*/ 15213 h 48459"/>
              <a:gd name="connsiteX11" fmla="*/ 40386 w 43256"/>
              <a:gd name="connsiteY11" fmla="*/ 17889 h 48459"/>
              <a:gd name="connsiteX12" fmla="*/ 38360 w 43256"/>
              <a:gd name="connsiteY12" fmla="*/ 5285 h 48459"/>
              <a:gd name="connsiteX13" fmla="*/ 38436 w 43256"/>
              <a:gd name="connsiteY13" fmla="*/ 6549 h 48459"/>
              <a:gd name="connsiteX14" fmla="*/ 29114 w 43256"/>
              <a:gd name="connsiteY14" fmla="*/ 3811 h 48459"/>
              <a:gd name="connsiteX15" fmla="*/ 29856 w 43256"/>
              <a:gd name="connsiteY15" fmla="*/ 2199 h 48459"/>
              <a:gd name="connsiteX16" fmla="*/ 22177 w 43256"/>
              <a:gd name="connsiteY16" fmla="*/ 4579 h 48459"/>
              <a:gd name="connsiteX17" fmla="*/ 22536 w 43256"/>
              <a:gd name="connsiteY17" fmla="*/ 3189 h 48459"/>
              <a:gd name="connsiteX18" fmla="*/ 14036 w 43256"/>
              <a:gd name="connsiteY18" fmla="*/ 5051 h 48459"/>
              <a:gd name="connsiteX19" fmla="*/ 15336 w 43256"/>
              <a:gd name="connsiteY19" fmla="*/ 6399 h 48459"/>
              <a:gd name="connsiteX20" fmla="*/ 4163 w 43256"/>
              <a:gd name="connsiteY20" fmla="*/ 15648 h 48459"/>
              <a:gd name="connsiteX21" fmla="*/ 3936 w 43256"/>
              <a:gd name="connsiteY21" fmla="*/ 14229 h 4845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792337 w 2597449"/>
              <a:gd name="connsiteY0" fmla="*/ 694820 h 758641"/>
              <a:gd name="connsiteX1" fmla="*/ 934577 w 2597449"/>
              <a:gd name="connsiteY1" fmla="*/ 607406 h 758641"/>
              <a:gd name="connsiteX2" fmla="*/ 792337 w 2597449"/>
              <a:gd name="connsiteY2" fmla="*/ 694820 h 758641"/>
              <a:gd name="connsiteX0" fmla="*/ 855491 w 2597449"/>
              <a:gd name="connsiteY0" fmla="*/ 626638 h 758641"/>
              <a:gd name="connsiteX1" fmla="*/ 799132 w 2597449"/>
              <a:gd name="connsiteY1" fmla="*/ 682997 h 758641"/>
              <a:gd name="connsiteX2" fmla="*/ 855491 w 2597449"/>
              <a:gd name="connsiteY2" fmla="*/ 626638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16514 w 43256"/>
              <a:gd name="connsiteY4" fmla="*/ 38949 h 48459"/>
              <a:gd name="connsiteX5" fmla="*/ 15846 w 43256"/>
              <a:gd name="connsiteY5" fmla="*/ 37209 h 48459"/>
              <a:gd name="connsiteX6" fmla="*/ 28863 w 43256"/>
              <a:gd name="connsiteY6" fmla="*/ 34610 h 48459"/>
              <a:gd name="connsiteX7" fmla="*/ 28596 w 43256"/>
              <a:gd name="connsiteY7" fmla="*/ 36519 h 48459"/>
              <a:gd name="connsiteX8" fmla="*/ 34165 w 43256"/>
              <a:gd name="connsiteY8" fmla="*/ 22813 h 48459"/>
              <a:gd name="connsiteX9" fmla="*/ 37416 w 43256"/>
              <a:gd name="connsiteY9" fmla="*/ 29949 h 48459"/>
              <a:gd name="connsiteX10" fmla="*/ 41834 w 43256"/>
              <a:gd name="connsiteY10" fmla="*/ 15213 h 48459"/>
              <a:gd name="connsiteX11" fmla="*/ 40386 w 43256"/>
              <a:gd name="connsiteY11" fmla="*/ 17889 h 48459"/>
              <a:gd name="connsiteX12" fmla="*/ 38360 w 43256"/>
              <a:gd name="connsiteY12" fmla="*/ 5285 h 48459"/>
              <a:gd name="connsiteX13" fmla="*/ 38436 w 43256"/>
              <a:gd name="connsiteY13" fmla="*/ 6549 h 48459"/>
              <a:gd name="connsiteX14" fmla="*/ 29114 w 43256"/>
              <a:gd name="connsiteY14" fmla="*/ 3811 h 48459"/>
              <a:gd name="connsiteX15" fmla="*/ 29856 w 43256"/>
              <a:gd name="connsiteY15" fmla="*/ 2199 h 48459"/>
              <a:gd name="connsiteX16" fmla="*/ 22177 w 43256"/>
              <a:gd name="connsiteY16" fmla="*/ 4579 h 48459"/>
              <a:gd name="connsiteX17" fmla="*/ 22536 w 43256"/>
              <a:gd name="connsiteY17" fmla="*/ 3189 h 48459"/>
              <a:gd name="connsiteX18" fmla="*/ 14036 w 43256"/>
              <a:gd name="connsiteY18" fmla="*/ 5051 h 48459"/>
              <a:gd name="connsiteX19" fmla="*/ 15336 w 43256"/>
              <a:gd name="connsiteY19" fmla="*/ 6399 h 48459"/>
              <a:gd name="connsiteX20" fmla="*/ 4163 w 43256"/>
              <a:gd name="connsiteY20" fmla="*/ 15648 h 48459"/>
              <a:gd name="connsiteX21" fmla="*/ 3936 w 43256"/>
              <a:gd name="connsiteY21" fmla="*/ 14229 h 48459"/>
              <a:gd name="connsiteX0" fmla="*/ 3936 w 43256"/>
              <a:gd name="connsiteY0" fmla="*/ 14229 h 48459"/>
              <a:gd name="connsiteX1" fmla="*/ 5659 w 43256"/>
              <a:gd name="connsiteY1" fmla="*/ 6766 h 48459"/>
              <a:gd name="connsiteX2" fmla="*/ 14041 w 43256"/>
              <a:gd name="connsiteY2" fmla="*/ 5061 h 48459"/>
              <a:gd name="connsiteX3" fmla="*/ 22492 w 43256"/>
              <a:gd name="connsiteY3" fmla="*/ 3291 h 48459"/>
              <a:gd name="connsiteX4" fmla="*/ 25785 w 43256"/>
              <a:gd name="connsiteY4" fmla="*/ 59 h 48459"/>
              <a:gd name="connsiteX5" fmla="*/ 29869 w 43256"/>
              <a:gd name="connsiteY5" fmla="*/ 2340 h 48459"/>
              <a:gd name="connsiteX6" fmla="*/ 35499 w 43256"/>
              <a:gd name="connsiteY6" fmla="*/ 549 h 48459"/>
              <a:gd name="connsiteX7" fmla="*/ 38354 w 43256"/>
              <a:gd name="connsiteY7" fmla="*/ 5435 h 48459"/>
              <a:gd name="connsiteX8" fmla="*/ 42018 w 43256"/>
              <a:gd name="connsiteY8" fmla="*/ 10177 h 48459"/>
              <a:gd name="connsiteX9" fmla="*/ 41854 w 43256"/>
              <a:gd name="connsiteY9" fmla="*/ 15319 h 48459"/>
              <a:gd name="connsiteX10" fmla="*/ 43052 w 43256"/>
              <a:gd name="connsiteY10" fmla="*/ 23181 h 48459"/>
              <a:gd name="connsiteX11" fmla="*/ 37440 w 43256"/>
              <a:gd name="connsiteY11" fmla="*/ 30063 h 48459"/>
              <a:gd name="connsiteX12" fmla="*/ 35431 w 43256"/>
              <a:gd name="connsiteY12" fmla="*/ 35960 h 48459"/>
              <a:gd name="connsiteX13" fmla="*/ 28591 w 43256"/>
              <a:gd name="connsiteY13" fmla="*/ 36674 h 48459"/>
              <a:gd name="connsiteX14" fmla="*/ 23703 w 43256"/>
              <a:gd name="connsiteY14" fmla="*/ 42965 h 48459"/>
              <a:gd name="connsiteX15" fmla="*/ 16516 w 43256"/>
              <a:gd name="connsiteY15" fmla="*/ 39125 h 48459"/>
              <a:gd name="connsiteX16" fmla="*/ 5840 w 43256"/>
              <a:gd name="connsiteY16" fmla="*/ 35331 h 48459"/>
              <a:gd name="connsiteX17" fmla="*/ 1146 w 43256"/>
              <a:gd name="connsiteY17" fmla="*/ 31109 h 48459"/>
              <a:gd name="connsiteX18" fmla="*/ 2149 w 43256"/>
              <a:gd name="connsiteY18" fmla="*/ 25410 h 48459"/>
              <a:gd name="connsiteX19" fmla="*/ 31 w 43256"/>
              <a:gd name="connsiteY19" fmla="*/ 19563 h 48459"/>
              <a:gd name="connsiteX20" fmla="*/ 3899 w 43256"/>
              <a:gd name="connsiteY20" fmla="*/ 14366 h 48459"/>
              <a:gd name="connsiteX21" fmla="*/ 3936 w 43256"/>
              <a:gd name="connsiteY21" fmla="*/ 14229 h 48459"/>
              <a:gd name="connsiteX0" fmla="*/ 758779 w 2597449"/>
              <a:gd name="connsiteY0" fmla="*/ 739855 h 758641"/>
              <a:gd name="connsiteX1" fmla="*/ 739993 w 2597449"/>
              <a:gd name="connsiteY1" fmla="*/ 758641 h 758641"/>
              <a:gd name="connsiteX2" fmla="*/ 758779 w 2597449"/>
              <a:gd name="connsiteY2" fmla="*/ 739855 h 758641"/>
              <a:gd name="connsiteX0" fmla="*/ 792337 w 2597449"/>
              <a:gd name="connsiteY0" fmla="*/ 694820 h 758641"/>
              <a:gd name="connsiteX1" fmla="*/ 934577 w 2597449"/>
              <a:gd name="connsiteY1" fmla="*/ 607406 h 758641"/>
              <a:gd name="connsiteX2" fmla="*/ 792337 w 2597449"/>
              <a:gd name="connsiteY2" fmla="*/ 694820 h 758641"/>
              <a:gd name="connsiteX0" fmla="*/ 855491 w 2597449"/>
              <a:gd name="connsiteY0" fmla="*/ 626638 h 758641"/>
              <a:gd name="connsiteX1" fmla="*/ 799132 w 2597449"/>
              <a:gd name="connsiteY1" fmla="*/ 682997 h 758641"/>
              <a:gd name="connsiteX2" fmla="*/ 855491 w 2597449"/>
              <a:gd name="connsiteY2" fmla="*/ 626638 h 758641"/>
              <a:gd name="connsiteX0" fmla="*/ 4729 w 43256"/>
              <a:gd name="connsiteY0" fmla="*/ 26036 h 48459"/>
              <a:gd name="connsiteX1" fmla="*/ 2196 w 43256"/>
              <a:gd name="connsiteY1" fmla="*/ 25239 h 48459"/>
              <a:gd name="connsiteX2" fmla="*/ 6964 w 43256"/>
              <a:gd name="connsiteY2" fmla="*/ 34758 h 48459"/>
              <a:gd name="connsiteX3" fmla="*/ 5856 w 43256"/>
              <a:gd name="connsiteY3" fmla="*/ 35139 h 48459"/>
              <a:gd name="connsiteX4" fmla="*/ 28863 w 43256"/>
              <a:gd name="connsiteY4" fmla="*/ 34610 h 48459"/>
              <a:gd name="connsiteX5" fmla="*/ 28596 w 43256"/>
              <a:gd name="connsiteY5" fmla="*/ 36519 h 48459"/>
              <a:gd name="connsiteX6" fmla="*/ 34165 w 43256"/>
              <a:gd name="connsiteY6" fmla="*/ 22813 h 48459"/>
              <a:gd name="connsiteX7" fmla="*/ 37416 w 43256"/>
              <a:gd name="connsiteY7" fmla="*/ 29949 h 48459"/>
              <a:gd name="connsiteX8" fmla="*/ 41834 w 43256"/>
              <a:gd name="connsiteY8" fmla="*/ 15213 h 48459"/>
              <a:gd name="connsiteX9" fmla="*/ 40386 w 43256"/>
              <a:gd name="connsiteY9" fmla="*/ 17889 h 48459"/>
              <a:gd name="connsiteX10" fmla="*/ 38360 w 43256"/>
              <a:gd name="connsiteY10" fmla="*/ 5285 h 48459"/>
              <a:gd name="connsiteX11" fmla="*/ 38436 w 43256"/>
              <a:gd name="connsiteY11" fmla="*/ 6549 h 48459"/>
              <a:gd name="connsiteX12" fmla="*/ 29114 w 43256"/>
              <a:gd name="connsiteY12" fmla="*/ 3811 h 48459"/>
              <a:gd name="connsiteX13" fmla="*/ 29856 w 43256"/>
              <a:gd name="connsiteY13" fmla="*/ 2199 h 48459"/>
              <a:gd name="connsiteX14" fmla="*/ 22177 w 43256"/>
              <a:gd name="connsiteY14" fmla="*/ 4579 h 48459"/>
              <a:gd name="connsiteX15" fmla="*/ 22536 w 43256"/>
              <a:gd name="connsiteY15" fmla="*/ 3189 h 48459"/>
              <a:gd name="connsiteX16" fmla="*/ 14036 w 43256"/>
              <a:gd name="connsiteY16" fmla="*/ 5051 h 48459"/>
              <a:gd name="connsiteX17" fmla="*/ 15336 w 43256"/>
              <a:gd name="connsiteY17" fmla="*/ 6399 h 48459"/>
              <a:gd name="connsiteX18" fmla="*/ 4163 w 43256"/>
              <a:gd name="connsiteY18" fmla="*/ 15648 h 48459"/>
              <a:gd name="connsiteX19" fmla="*/ 3936 w 43256"/>
              <a:gd name="connsiteY19" fmla="*/ 14229 h 48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3256" h="4845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2597449" h="758641">
                <a:moveTo>
                  <a:pt x="758779" y="739855"/>
                </a:moveTo>
                <a:lnTo>
                  <a:pt x="739993" y="758641"/>
                </a:lnTo>
                <a:lnTo>
                  <a:pt x="758779" y="739855"/>
                </a:lnTo>
                <a:close/>
              </a:path>
              <a:path w="2597449" h="758641">
                <a:moveTo>
                  <a:pt x="792337" y="694820"/>
                </a:moveTo>
                <a:cubicBezTo>
                  <a:pt x="788439" y="707855"/>
                  <a:pt x="906973" y="635010"/>
                  <a:pt x="934577" y="607406"/>
                </a:cubicBezTo>
                <a:lnTo>
                  <a:pt x="792337" y="694820"/>
                </a:lnTo>
                <a:close/>
              </a:path>
              <a:path w="2597449" h="758641">
                <a:moveTo>
                  <a:pt x="855491" y="626638"/>
                </a:moveTo>
                <a:lnTo>
                  <a:pt x="799132" y="682997"/>
                </a:lnTo>
                <a:lnTo>
                  <a:pt x="855491" y="626638"/>
                </a:lnTo>
                <a:close/>
              </a:path>
              <a:path w="43256" h="48459" fill="none" extrusionOk="0">
                <a:moveTo>
                  <a:pt x="4729" y="26036"/>
                </a:moveTo>
                <a:cubicBezTo>
                  <a:pt x="3845" y="26130"/>
                  <a:pt x="2961" y="25852"/>
                  <a:pt x="2196" y="25239"/>
                </a:cubicBezTo>
                <a:moveTo>
                  <a:pt x="6964" y="34758"/>
                </a:moveTo>
                <a:cubicBezTo>
                  <a:pt x="6609" y="34951"/>
                  <a:pt x="6236" y="35079"/>
                  <a:pt x="5856" y="3513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2375" y="3630"/>
                  <a:pt x="22536" y="3189"/>
                </a:cubicBezTo>
                <a:moveTo>
                  <a:pt x="14036" y="5051"/>
                </a:moveTo>
                <a:cubicBezTo>
                  <a:pt x="14508" y="5427"/>
                  <a:pt x="14944" y="5880"/>
                  <a:pt x="15336" y="6399"/>
                </a:cubicBezTo>
                <a:moveTo>
                  <a:pt x="4163" y="15648"/>
                </a:moveTo>
                <a:cubicBezTo>
                  <a:pt x="4060" y="15184"/>
                  <a:pt x="3984" y="14710"/>
                  <a:pt x="3936" y="14229"/>
                </a:cubicBezTo>
              </a:path>
            </a:pathLst>
          </a:custGeom>
          <a:no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1400" dirty="0" smtClean="0">
                <a:solidFill>
                  <a:schemeClr val="tx1"/>
                </a:solidFill>
              </a:rPr>
              <a:t>Escaped into the atmosphere</a:t>
            </a:r>
            <a:endParaRPr lang="en-ZA" dirty="0">
              <a:solidFill>
                <a:schemeClr val="tx1"/>
              </a:solidFill>
            </a:endParaRPr>
          </a:p>
        </p:txBody>
      </p:sp>
      <p:grpSp>
        <p:nvGrpSpPr>
          <p:cNvPr id="57" name="Group 56"/>
          <p:cNvGrpSpPr/>
          <p:nvPr/>
        </p:nvGrpSpPr>
        <p:grpSpPr>
          <a:xfrm>
            <a:off x="3305155" y="253947"/>
            <a:ext cx="449048" cy="1116772"/>
            <a:chOff x="3305155" y="253947"/>
            <a:chExt cx="449048" cy="1116772"/>
          </a:xfrm>
        </p:grpSpPr>
        <p:pic>
          <p:nvPicPr>
            <p:cNvPr id="59" name="Picture 2" descr="Résultat de recherche d'images pour &quot;bacteria cartoon&quo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05155" y="253947"/>
              <a:ext cx="449048" cy="284210"/>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Résultat de recherche d'images pour &quot;bacteria cartoon&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0336" y="877372"/>
              <a:ext cx="298686" cy="49334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15303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8279" y="203994"/>
            <a:ext cx="5765801" cy="508000"/>
            <a:chOff x="309879" y="1371600"/>
            <a:chExt cx="5765801" cy="508000"/>
          </a:xfrm>
        </p:grpSpPr>
        <p:sp>
          <p:nvSpPr>
            <p:cNvPr id="5" name="Oval 4"/>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5</a:t>
              </a:r>
              <a:endParaRPr lang="en-ZA" sz="2400" b="1" dirty="0">
                <a:solidFill>
                  <a:schemeClr val="tx1"/>
                </a:solidFill>
              </a:endParaRPr>
            </a:p>
          </p:txBody>
        </p:sp>
        <p:sp>
          <p:nvSpPr>
            <p:cNvPr id="6" name="TextBox 5"/>
            <p:cNvSpPr txBox="1"/>
            <p:nvPr/>
          </p:nvSpPr>
          <p:spPr>
            <a:xfrm>
              <a:off x="955040" y="1440934"/>
              <a:ext cx="5120640" cy="369332"/>
            </a:xfrm>
            <a:prstGeom prst="rect">
              <a:avLst/>
            </a:prstGeom>
            <a:noFill/>
          </p:spPr>
          <p:txBody>
            <a:bodyPr wrap="square" rtlCol="0">
              <a:spAutoFit/>
            </a:bodyPr>
            <a:lstStyle/>
            <a:p>
              <a:r>
                <a:rPr lang="en-ZA" dirty="0" smtClean="0"/>
                <a:t>Sludge Drying Beds </a:t>
              </a:r>
              <a:r>
                <a:rPr lang="en-ZA" sz="1400" i="1" dirty="0" smtClean="0"/>
                <a:t>(Sludge treatment)</a:t>
              </a:r>
              <a:endParaRPr lang="en-ZA" i="1" dirty="0"/>
            </a:p>
          </p:txBody>
        </p:sp>
      </p:grpSp>
      <p:sp>
        <p:nvSpPr>
          <p:cNvPr id="7" name="TextBox 6"/>
          <p:cNvSpPr txBox="1"/>
          <p:nvPr/>
        </p:nvSpPr>
        <p:spPr>
          <a:xfrm>
            <a:off x="640080" y="604938"/>
            <a:ext cx="4508661" cy="2185214"/>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The drying process is based on two principles:</a:t>
            </a:r>
          </a:p>
          <a:p>
            <a:pPr marL="742950" lvl="1" indent="-285750">
              <a:buFont typeface="Wingdings" panose="05000000000000000000" pitchFamily="2" charset="2"/>
              <a:buChar char="Ø"/>
            </a:pPr>
            <a:r>
              <a:rPr lang="en-ZA" sz="1400" dirty="0" smtClean="0"/>
              <a:t>Percolation of the leachate through sand and gravel (50 to 80% of the total volume)</a:t>
            </a:r>
          </a:p>
          <a:p>
            <a:pPr marL="742950" lvl="1" indent="-285750">
              <a:buFont typeface="Wingdings" panose="05000000000000000000" pitchFamily="2" charset="2"/>
              <a:buChar char="Ø"/>
            </a:pPr>
            <a:r>
              <a:rPr lang="en-ZA" sz="1400" dirty="0" smtClean="0"/>
              <a:t>Evaporation of the bound water fraction of the sludge (20 to 50% of the total volume)</a:t>
            </a:r>
          </a:p>
          <a:p>
            <a:pPr marL="285750" indent="-285750">
              <a:buFont typeface="Arial" panose="020B0604020202020204" pitchFamily="34" charset="0"/>
              <a:buChar char="•"/>
            </a:pPr>
            <a:r>
              <a:rPr lang="en-ZA" sz="1600" dirty="0" smtClean="0"/>
              <a:t>Sludge partly stabilised</a:t>
            </a:r>
          </a:p>
          <a:p>
            <a:pPr marL="285750" indent="-285750">
              <a:buFont typeface="Arial" panose="020B0604020202020204" pitchFamily="34" charset="0"/>
              <a:buChar char="•"/>
            </a:pPr>
            <a:r>
              <a:rPr lang="en-ZA" sz="1600" dirty="0" smtClean="0"/>
              <a:t>Dehydration kills pathogens through UV radiation, heat and absence of water</a:t>
            </a:r>
          </a:p>
          <a:p>
            <a:pPr marL="285750" indent="-285750">
              <a:buFont typeface="Arial" panose="020B0604020202020204" pitchFamily="34" charset="0"/>
              <a:buChar char="•"/>
            </a:pPr>
            <a:r>
              <a:rPr lang="en-ZA" sz="1600" dirty="0" smtClean="0"/>
              <a:t>Leachate must be treated further</a:t>
            </a: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48741" y="203994"/>
            <a:ext cx="3861910" cy="2914650"/>
          </a:xfrm>
          <a:prstGeom prst="rect">
            <a:avLst/>
          </a:prstGeom>
        </p:spPr>
      </p:pic>
      <p:grpSp>
        <p:nvGrpSpPr>
          <p:cNvPr id="10" name="Group 9"/>
          <p:cNvGrpSpPr/>
          <p:nvPr/>
        </p:nvGrpSpPr>
        <p:grpSpPr>
          <a:xfrm>
            <a:off x="4789486" y="3395069"/>
            <a:ext cx="5765801" cy="508000"/>
            <a:chOff x="309879" y="1371600"/>
            <a:chExt cx="5765801" cy="508000"/>
          </a:xfrm>
        </p:grpSpPr>
        <p:sp>
          <p:nvSpPr>
            <p:cNvPr id="11" name="Oval 10"/>
            <p:cNvSpPr/>
            <p:nvPr/>
          </p:nvSpPr>
          <p:spPr>
            <a:xfrm>
              <a:off x="309879" y="1371600"/>
              <a:ext cx="523241" cy="508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ZA" sz="2400" b="1" dirty="0" smtClean="0">
                  <a:solidFill>
                    <a:schemeClr val="tx1"/>
                  </a:solidFill>
                </a:rPr>
                <a:t>6</a:t>
              </a:r>
              <a:endParaRPr lang="en-ZA" sz="2400" b="1" dirty="0">
                <a:solidFill>
                  <a:schemeClr val="tx1"/>
                </a:solidFill>
              </a:endParaRPr>
            </a:p>
          </p:txBody>
        </p:sp>
        <p:sp>
          <p:nvSpPr>
            <p:cNvPr id="12" name="TextBox 11"/>
            <p:cNvSpPr txBox="1"/>
            <p:nvPr/>
          </p:nvSpPr>
          <p:spPr>
            <a:xfrm>
              <a:off x="955040" y="1440934"/>
              <a:ext cx="5120640" cy="369332"/>
            </a:xfrm>
            <a:prstGeom prst="rect">
              <a:avLst/>
            </a:prstGeom>
            <a:noFill/>
          </p:spPr>
          <p:txBody>
            <a:bodyPr wrap="square" rtlCol="0">
              <a:spAutoFit/>
            </a:bodyPr>
            <a:lstStyle/>
            <a:p>
              <a:r>
                <a:rPr lang="en-ZA" dirty="0" smtClean="0"/>
                <a:t>Composting area </a:t>
              </a:r>
              <a:r>
                <a:rPr lang="en-ZA" sz="1400" i="1" dirty="0" smtClean="0"/>
                <a:t>(Sludge treatment)</a:t>
              </a:r>
              <a:endParaRPr lang="en-ZA" i="1" dirty="0"/>
            </a:p>
          </p:txBody>
        </p:sp>
      </p:grpSp>
      <p:sp>
        <p:nvSpPr>
          <p:cNvPr id="13" name="TextBox 12"/>
          <p:cNvSpPr txBox="1"/>
          <p:nvPr/>
        </p:nvSpPr>
        <p:spPr>
          <a:xfrm>
            <a:off x="4667806" y="3980986"/>
            <a:ext cx="4823779" cy="1077218"/>
          </a:xfrm>
          <a:prstGeom prst="rect">
            <a:avLst/>
          </a:prstGeom>
          <a:noFill/>
        </p:spPr>
        <p:txBody>
          <a:bodyPr wrap="square" rtlCol="0">
            <a:spAutoFit/>
          </a:bodyPr>
          <a:lstStyle/>
          <a:p>
            <a:pPr marL="285750" indent="-285750">
              <a:buFont typeface="Arial" panose="020B0604020202020204" pitchFamily="34" charset="0"/>
              <a:buChar char="•"/>
            </a:pPr>
            <a:r>
              <a:rPr lang="en-ZA" sz="1600" dirty="0" smtClean="0"/>
              <a:t>Remove the remaining pathogens of the sludge during the peak of temperature (65°C)</a:t>
            </a:r>
          </a:p>
          <a:p>
            <a:pPr marL="285750" indent="-285750">
              <a:buFont typeface="Arial" panose="020B0604020202020204" pitchFamily="34" charset="0"/>
              <a:buChar char="•"/>
            </a:pPr>
            <a:r>
              <a:rPr lang="en-ZA" sz="1600" dirty="0" smtClean="0"/>
              <a:t>Add a fertilizing value to the compost (Nitrogen, Phosphorus and Carbon)</a:t>
            </a:r>
          </a:p>
        </p:txBody>
      </p:sp>
      <p:sp>
        <p:nvSpPr>
          <p:cNvPr id="15" name="Rounded Rectangle 14"/>
          <p:cNvSpPr/>
          <p:nvPr/>
        </p:nvSpPr>
        <p:spPr>
          <a:xfrm>
            <a:off x="4789486" y="5136121"/>
            <a:ext cx="4221165" cy="1043583"/>
          </a:xfrm>
          <a:prstGeom prst="round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16200000" scaled="1"/>
            <a:tileRect/>
          </a:gra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ZA" sz="1400" i="1" dirty="0">
                <a:solidFill>
                  <a:schemeClr val="tx1"/>
                </a:solidFill>
              </a:rPr>
              <a:t>In agriculture, a thin layer of compost applied to crops increases microbial activity, helps the soil to retain water, improves the soil’s structures and provide plants with essential nutrients.</a:t>
            </a:r>
          </a:p>
        </p:txBody>
      </p:sp>
      <p:graphicFrame>
        <p:nvGraphicFramePr>
          <p:cNvPr id="16" name="Chart 15"/>
          <p:cNvGraphicFramePr>
            <a:graphicFrameLocks/>
          </p:cNvGraphicFramePr>
          <p:nvPr>
            <p:extLst>
              <p:ext uri="{D42A27DB-BD31-4B8C-83A1-F6EECF244321}">
                <p14:modId xmlns:p14="http://schemas.microsoft.com/office/powerpoint/2010/main" val="4265295729"/>
              </p:ext>
            </p:extLst>
          </p:nvPr>
        </p:nvGraphicFramePr>
        <p:xfrm>
          <a:off x="204947" y="3191096"/>
          <a:ext cx="4340939" cy="257397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7621228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1144</TotalTime>
  <Words>684</Words>
  <Application>Microsoft Office PowerPoint</Application>
  <PresentationFormat>On-screen Show (4:3)</PresentationFormat>
  <Paragraphs>90</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Arial</vt:lpstr>
      <vt:lpstr>Arial Black</vt:lpstr>
      <vt:lpstr>Calibri</vt:lpstr>
      <vt:lpstr>Calibri Light</vt:lpstr>
      <vt:lpstr>GillSans</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dc:creator>
  <cp:lastModifiedBy>Alexandra</cp:lastModifiedBy>
  <cp:revision>72</cp:revision>
  <dcterms:created xsi:type="dcterms:W3CDTF">2016-11-29T06:16:06Z</dcterms:created>
  <dcterms:modified xsi:type="dcterms:W3CDTF">2017-11-07T16:27:29Z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1797114</vt:lpwstr>
  </property>
  <property fmtid="{D5CDD505-2E9C-101B-9397-08002B2CF9AE}" name="NXPowerLiteSettings" pid="3">
    <vt:lpwstr>C4000400038000</vt:lpwstr>
  </property>
  <property fmtid="{D5CDD505-2E9C-101B-9397-08002B2CF9AE}" name="NXPowerLiteVersion" pid="4">
    <vt:lpwstr>D7.1.10</vt:lpwstr>
  </property>
</Properties>
</file>